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Impact" charset="1" panose="020B0806030902050204"/>
      <p:regular r:id="rId29"/>
    </p:embeddedFont>
    <p:embeddedFont>
      <p:font typeface="Montserrat" charset="1" panose="00000500000000000000"/>
      <p:regular r:id="rId30"/>
    </p:embeddedFont>
    <p:embeddedFont>
      <p:font typeface="Luckiest Guy" charset="1" panose="02000506000000020004"/>
      <p:regular r:id="rId31"/>
    </p:embeddedFont>
    <p:embeddedFont>
      <p:font typeface="Montserrat Bold" charset="1" panose="00000800000000000000"/>
      <p:regular r:id="rId32"/>
    </p:embeddedFont>
    <p:embeddedFont>
      <p:font typeface="League Spartan" charset="1" panose="00000800000000000000"/>
      <p:regular r:id="rId33"/>
    </p:embeddedFont>
    <p:embeddedFont>
      <p:font typeface="Nunito" charset="1" panose="00000500000000000000"/>
      <p:regular r:id="rId34"/>
    </p:embeddedFont>
    <p:embeddedFont>
      <p:font typeface="Funtastic"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pythonhosted.org/pyswarm/" TargetMode="External" Type="http://schemas.openxmlformats.org/officeDocument/2006/relationships/hyperlink"/><Relationship Id="rId3" Target="https://www.tensorflow.org/lite/guide" TargetMode="External" Type="http://schemas.openxmlformats.org/officeDocument/2006/relationships/hyperlink"/><Relationship Id="rId4" Target="https://www.kaggle.com/datasets/loki4514/rice-leaf-diseases-detection" TargetMode="External" Type="http://schemas.openxmlformats.org/officeDocument/2006/relationships/hyperlink"/><Relationship Id="rId5" Target="https://pyswarms.readthedocs.io/en/latest/intro.html#it-s-all-a-treasure-hunt" TargetMode="External" Type="http://schemas.openxmlformats.org/officeDocument/2006/relationships/hyperlink"/><Relationship Id="rId6" Target="https://www.tensorflow.org/api_docs/python/tf/lite/TFLiteConverter" TargetMode="External" Type="http://schemas.openxmlformats.org/officeDocument/2006/relationships/hyperlink"/><Relationship Id="rId7" Target="https://medium.com/the-stem/ml-in-android-3-deploy-tflite-on-android-using-java-6a18431644b6"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VAGE0tgT9PI.mp4" Type="http://schemas.openxmlformats.org/officeDocument/2006/relationships/video"/><Relationship Id="rId4" Target="../media/VAGE0tgT9PI.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0BF63"/>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B8CB61"/>
            </a:solidFill>
          </p:spPr>
        </p:sp>
      </p:grpSp>
      <p:sp>
        <p:nvSpPr>
          <p:cNvPr name="Freeform 5" id="5"/>
          <p:cNvSpPr/>
          <p:nvPr/>
        </p:nvSpPr>
        <p:spPr>
          <a:xfrm flipH="false" flipV="false" rot="0">
            <a:off x="624818" y="523302"/>
            <a:ext cx="17038364" cy="9240395"/>
          </a:xfrm>
          <a:custGeom>
            <a:avLst/>
            <a:gdLst/>
            <a:ahLst/>
            <a:cxnLst/>
            <a:rect r="r" b="b" t="t" l="l"/>
            <a:pathLst>
              <a:path h="9240395" w="17038364">
                <a:moveTo>
                  <a:pt x="0" y="0"/>
                </a:moveTo>
                <a:lnTo>
                  <a:pt x="17038364" y="0"/>
                </a:lnTo>
                <a:lnTo>
                  <a:pt x="17038364" y="9240396"/>
                </a:lnTo>
                <a:lnTo>
                  <a:pt x="0" y="9240396"/>
                </a:lnTo>
                <a:lnTo>
                  <a:pt x="0" y="0"/>
                </a:lnTo>
                <a:close/>
              </a:path>
            </a:pathLst>
          </a:custGeom>
          <a:blipFill>
            <a:blip r:embed="rId2"/>
            <a:stretch>
              <a:fillRect l="0" t="-13334" r="-833" b="-10538"/>
            </a:stretch>
          </a:blipFill>
        </p:spPr>
      </p:sp>
      <p:grpSp>
        <p:nvGrpSpPr>
          <p:cNvPr name="Group 6" id="6"/>
          <p:cNvGrpSpPr/>
          <p:nvPr/>
        </p:nvGrpSpPr>
        <p:grpSpPr>
          <a:xfrm rot="0">
            <a:off x="1028700" y="1028700"/>
            <a:ext cx="3897618" cy="8104984"/>
            <a:chOff x="0" y="0"/>
            <a:chExt cx="1026533" cy="2134646"/>
          </a:xfrm>
        </p:grpSpPr>
        <p:sp>
          <p:nvSpPr>
            <p:cNvPr name="Freeform 7" id="7"/>
            <p:cNvSpPr/>
            <p:nvPr/>
          </p:nvSpPr>
          <p:spPr>
            <a:xfrm flipH="false" flipV="false" rot="0">
              <a:off x="0" y="0"/>
              <a:ext cx="1026533" cy="2134646"/>
            </a:xfrm>
            <a:custGeom>
              <a:avLst/>
              <a:gdLst/>
              <a:ahLst/>
              <a:cxnLst/>
              <a:rect r="r" b="b" t="t" l="l"/>
              <a:pathLst>
                <a:path h="2134646" w="1026533">
                  <a:moveTo>
                    <a:pt x="0" y="0"/>
                  </a:moveTo>
                  <a:lnTo>
                    <a:pt x="1026533" y="0"/>
                  </a:lnTo>
                  <a:lnTo>
                    <a:pt x="1026533" y="2134646"/>
                  </a:lnTo>
                  <a:lnTo>
                    <a:pt x="0" y="2134646"/>
                  </a:lnTo>
                  <a:close/>
                </a:path>
              </a:pathLst>
            </a:custGeom>
            <a:solidFill>
              <a:srgbClr val="5E17EB"/>
            </a:solidFill>
          </p:spPr>
        </p:sp>
        <p:sp>
          <p:nvSpPr>
            <p:cNvPr name="TextBox 8" id="8"/>
            <p:cNvSpPr txBox="true"/>
            <p:nvPr/>
          </p:nvSpPr>
          <p:spPr>
            <a:xfrm>
              <a:off x="0" y="-38100"/>
              <a:ext cx="1026533" cy="217274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25268" y="1963958"/>
            <a:ext cx="2824406" cy="2873274"/>
          </a:xfrm>
          <a:custGeom>
            <a:avLst/>
            <a:gdLst/>
            <a:ahLst/>
            <a:cxnLst/>
            <a:rect r="r" b="b" t="t" l="l"/>
            <a:pathLst>
              <a:path h="2873274" w="2824406">
                <a:moveTo>
                  <a:pt x="0" y="0"/>
                </a:moveTo>
                <a:lnTo>
                  <a:pt x="2824405" y="0"/>
                </a:lnTo>
                <a:lnTo>
                  <a:pt x="2824405" y="2873273"/>
                </a:lnTo>
                <a:lnTo>
                  <a:pt x="0" y="2873273"/>
                </a:lnTo>
                <a:lnTo>
                  <a:pt x="0" y="0"/>
                </a:lnTo>
                <a:close/>
              </a:path>
            </a:pathLst>
          </a:custGeom>
          <a:blipFill>
            <a:blip r:embed="rId3"/>
            <a:stretch>
              <a:fillRect l="-31413" t="-68354" r="-27836" b="-57697"/>
            </a:stretch>
          </a:blipFill>
          <a:ln w="47625" cap="sq">
            <a:solidFill>
              <a:srgbClr val="FFFFFF"/>
            </a:solidFill>
            <a:prstDash val="solid"/>
            <a:miter/>
          </a:ln>
        </p:spPr>
      </p:sp>
      <p:sp>
        <p:nvSpPr>
          <p:cNvPr name="Freeform 10" id="10"/>
          <p:cNvSpPr/>
          <p:nvPr/>
        </p:nvSpPr>
        <p:spPr>
          <a:xfrm flipH="false" flipV="false" rot="0">
            <a:off x="856092" y="765515"/>
            <a:ext cx="4362757" cy="8631354"/>
          </a:xfrm>
          <a:custGeom>
            <a:avLst/>
            <a:gdLst/>
            <a:ahLst/>
            <a:cxnLst/>
            <a:rect r="r" b="b" t="t" l="l"/>
            <a:pathLst>
              <a:path h="8631354" w="4362757">
                <a:moveTo>
                  <a:pt x="0" y="0"/>
                </a:moveTo>
                <a:lnTo>
                  <a:pt x="4362757" y="0"/>
                </a:lnTo>
                <a:lnTo>
                  <a:pt x="4362757" y="8631354"/>
                </a:lnTo>
                <a:lnTo>
                  <a:pt x="0" y="8631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47744" y="5143500"/>
            <a:ext cx="3379454" cy="3373309"/>
          </a:xfrm>
          <a:custGeom>
            <a:avLst/>
            <a:gdLst/>
            <a:ahLst/>
            <a:cxnLst/>
            <a:rect r="r" b="b" t="t" l="l"/>
            <a:pathLst>
              <a:path h="3373309" w="3379454">
                <a:moveTo>
                  <a:pt x="0" y="0"/>
                </a:moveTo>
                <a:lnTo>
                  <a:pt x="3379454" y="0"/>
                </a:lnTo>
                <a:lnTo>
                  <a:pt x="3379454" y="3373309"/>
                </a:lnTo>
                <a:lnTo>
                  <a:pt x="0" y="3373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0" y="7492758"/>
            <a:ext cx="2364628" cy="2794242"/>
          </a:xfrm>
          <a:custGeom>
            <a:avLst/>
            <a:gdLst/>
            <a:ahLst/>
            <a:cxnLst/>
            <a:rect r="r" b="b" t="t" l="l"/>
            <a:pathLst>
              <a:path h="2794242" w="2364628">
                <a:moveTo>
                  <a:pt x="0" y="0"/>
                </a:moveTo>
                <a:lnTo>
                  <a:pt x="2364628" y="0"/>
                </a:lnTo>
                <a:lnTo>
                  <a:pt x="2364628" y="2794242"/>
                </a:lnTo>
                <a:lnTo>
                  <a:pt x="0" y="2794242"/>
                </a:lnTo>
                <a:lnTo>
                  <a:pt x="0" y="0"/>
                </a:lnTo>
                <a:close/>
              </a:path>
            </a:pathLst>
          </a:custGeom>
          <a:blipFill>
            <a:blip r:embed="rId8"/>
            <a:stretch>
              <a:fillRect l="0" t="0" r="0" b="0"/>
            </a:stretch>
          </a:blipFill>
        </p:spPr>
      </p:sp>
      <p:sp>
        <p:nvSpPr>
          <p:cNvPr name="TextBox 13" id="13"/>
          <p:cNvSpPr txBox="true"/>
          <p:nvPr/>
        </p:nvSpPr>
        <p:spPr>
          <a:xfrm rot="0">
            <a:off x="6844517" y="3775801"/>
            <a:ext cx="10597753" cy="5899157"/>
          </a:xfrm>
          <a:prstGeom prst="rect">
            <a:avLst/>
          </a:prstGeom>
        </p:spPr>
        <p:txBody>
          <a:bodyPr anchor="t" rtlCol="false" tIns="0" lIns="0" bIns="0" rIns="0">
            <a:spAutoFit/>
          </a:bodyPr>
          <a:lstStyle/>
          <a:p>
            <a:pPr algn="r">
              <a:lnSpc>
                <a:spcPts val="7699"/>
              </a:lnSpc>
            </a:pPr>
            <a:r>
              <a:rPr lang="en-US" sz="5499">
                <a:solidFill>
                  <a:srgbClr val="FFFFFF"/>
                </a:solidFill>
                <a:latin typeface="Impact"/>
              </a:rPr>
              <a:t>Sentinel Harvest Watcher</a:t>
            </a:r>
          </a:p>
          <a:p>
            <a:pPr algn="r">
              <a:lnSpc>
                <a:spcPts val="7699"/>
              </a:lnSpc>
            </a:pPr>
            <a:r>
              <a:rPr lang="en-US" sz="5499">
                <a:solidFill>
                  <a:srgbClr val="FFFFFF"/>
                </a:solidFill>
                <a:latin typeface="Impact"/>
              </a:rPr>
              <a:t>Anshul Anilkumar Mundakatil</a:t>
            </a:r>
          </a:p>
          <a:p>
            <a:pPr algn="r">
              <a:lnSpc>
                <a:spcPts val="7699"/>
              </a:lnSpc>
            </a:pPr>
            <a:r>
              <a:rPr lang="en-US" sz="5499">
                <a:solidFill>
                  <a:srgbClr val="FFFFFF"/>
                </a:solidFill>
                <a:latin typeface="Impact"/>
              </a:rPr>
              <a:t>017416334</a:t>
            </a:r>
          </a:p>
          <a:p>
            <a:pPr algn="r">
              <a:lnSpc>
                <a:spcPts val="7699"/>
              </a:lnSpc>
            </a:pPr>
            <a:r>
              <a:rPr lang="en-US" sz="5499">
                <a:solidFill>
                  <a:srgbClr val="FFFFFF"/>
                </a:solidFill>
                <a:latin typeface="Impact"/>
              </a:rPr>
              <a:t>San Jose State University</a:t>
            </a:r>
          </a:p>
          <a:p>
            <a:pPr algn="r">
              <a:lnSpc>
                <a:spcPts val="7699"/>
              </a:lnSpc>
            </a:pPr>
            <a:r>
              <a:rPr lang="en-US" sz="5499">
                <a:solidFill>
                  <a:srgbClr val="FFFFFF"/>
                </a:solidFill>
                <a:latin typeface="Impact"/>
              </a:rPr>
              <a:t>Final Project Report</a:t>
            </a:r>
          </a:p>
          <a:p>
            <a:pPr algn="r">
              <a:lnSpc>
                <a:spcPts val="7699"/>
              </a:lnSpc>
            </a:pPr>
            <a:r>
              <a:rPr lang="en-US" sz="5499">
                <a:solidFill>
                  <a:srgbClr val="FFFFFF"/>
                </a:solidFill>
                <a:latin typeface="Impact"/>
              </a:rPr>
              <a:t>ISE 244: AI Tools and System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2122528" y="1583743"/>
            <a:ext cx="14042943" cy="7916495"/>
          </a:xfrm>
          <a:custGeom>
            <a:avLst/>
            <a:gdLst/>
            <a:ahLst/>
            <a:cxnLst/>
            <a:rect r="r" b="b" t="t" l="l"/>
            <a:pathLst>
              <a:path h="7916495" w="14042943">
                <a:moveTo>
                  <a:pt x="0" y="0"/>
                </a:moveTo>
                <a:lnTo>
                  <a:pt x="14042944" y="0"/>
                </a:lnTo>
                <a:lnTo>
                  <a:pt x="14042944" y="7916494"/>
                </a:lnTo>
                <a:lnTo>
                  <a:pt x="0" y="7916494"/>
                </a:lnTo>
                <a:lnTo>
                  <a:pt x="0" y="0"/>
                </a:lnTo>
                <a:close/>
              </a:path>
            </a:pathLst>
          </a:custGeom>
          <a:blipFill>
            <a:blip r:embed="rId2"/>
            <a:stretch>
              <a:fillRect l="0" t="-2859" r="0" b="0"/>
            </a:stretch>
          </a:blipFill>
        </p:spPr>
      </p:sp>
      <p:sp>
        <p:nvSpPr>
          <p:cNvPr name="TextBox 6" id="6"/>
          <p:cNvSpPr txBox="true"/>
          <p:nvPr/>
        </p:nvSpPr>
        <p:spPr>
          <a:xfrm rot="0">
            <a:off x="624818" y="380427"/>
            <a:ext cx="17038364" cy="1203315"/>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Luckiest Guy"/>
              </a:rPr>
              <a:t>Convolutional Neural Network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2520562" y="1338160"/>
            <a:ext cx="13246876" cy="8256691"/>
          </a:xfrm>
          <a:custGeom>
            <a:avLst/>
            <a:gdLst/>
            <a:ahLst/>
            <a:cxnLst/>
            <a:rect r="r" b="b" t="t" l="l"/>
            <a:pathLst>
              <a:path h="8256691" w="13246876">
                <a:moveTo>
                  <a:pt x="0" y="0"/>
                </a:moveTo>
                <a:lnTo>
                  <a:pt x="13246876" y="0"/>
                </a:lnTo>
                <a:lnTo>
                  <a:pt x="13246876" y="8256692"/>
                </a:lnTo>
                <a:lnTo>
                  <a:pt x="0" y="8256692"/>
                </a:lnTo>
                <a:lnTo>
                  <a:pt x="0" y="0"/>
                </a:lnTo>
                <a:close/>
              </a:path>
            </a:pathLst>
          </a:custGeom>
          <a:blipFill>
            <a:blip r:embed="rId2"/>
            <a:stretch>
              <a:fillRect l="-1417" t="0" r="0" b="0"/>
            </a:stretch>
          </a:blipFill>
        </p:spPr>
      </p:sp>
      <p:sp>
        <p:nvSpPr>
          <p:cNvPr name="TextBox 6" id="6"/>
          <p:cNvSpPr txBox="true"/>
          <p:nvPr/>
        </p:nvSpPr>
        <p:spPr>
          <a:xfrm rot="0">
            <a:off x="624818" y="380427"/>
            <a:ext cx="17038364" cy="1203315"/>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Luckiest Guy"/>
              </a:rPr>
              <a:t>Particle Swarm Optimizer-CNN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1028700" y="1425270"/>
            <a:ext cx="9210705" cy="3866892"/>
          </a:xfrm>
          <a:custGeom>
            <a:avLst/>
            <a:gdLst/>
            <a:ahLst/>
            <a:cxnLst/>
            <a:rect r="r" b="b" t="t" l="l"/>
            <a:pathLst>
              <a:path h="3866892" w="9210705">
                <a:moveTo>
                  <a:pt x="0" y="0"/>
                </a:moveTo>
                <a:lnTo>
                  <a:pt x="9210705" y="0"/>
                </a:lnTo>
                <a:lnTo>
                  <a:pt x="9210705" y="3866892"/>
                </a:lnTo>
                <a:lnTo>
                  <a:pt x="0" y="3866892"/>
                </a:lnTo>
                <a:lnTo>
                  <a:pt x="0" y="0"/>
                </a:lnTo>
                <a:close/>
              </a:path>
            </a:pathLst>
          </a:custGeom>
          <a:blipFill>
            <a:blip r:embed="rId2"/>
            <a:stretch>
              <a:fillRect l="-7340" t="0" r="0" b="-5783"/>
            </a:stretch>
          </a:blipFill>
        </p:spPr>
      </p:sp>
      <p:sp>
        <p:nvSpPr>
          <p:cNvPr name="Freeform 6" id="6"/>
          <p:cNvSpPr/>
          <p:nvPr/>
        </p:nvSpPr>
        <p:spPr>
          <a:xfrm flipH="false" flipV="false" rot="0">
            <a:off x="1028700" y="5454087"/>
            <a:ext cx="9210705" cy="3951711"/>
          </a:xfrm>
          <a:custGeom>
            <a:avLst/>
            <a:gdLst/>
            <a:ahLst/>
            <a:cxnLst/>
            <a:rect r="r" b="b" t="t" l="l"/>
            <a:pathLst>
              <a:path h="3951711" w="9210705">
                <a:moveTo>
                  <a:pt x="0" y="0"/>
                </a:moveTo>
                <a:lnTo>
                  <a:pt x="9210705" y="0"/>
                </a:lnTo>
                <a:lnTo>
                  <a:pt x="9210705" y="3951711"/>
                </a:lnTo>
                <a:lnTo>
                  <a:pt x="0" y="3951711"/>
                </a:lnTo>
                <a:lnTo>
                  <a:pt x="0" y="0"/>
                </a:lnTo>
                <a:close/>
              </a:path>
            </a:pathLst>
          </a:custGeom>
          <a:blipFill>
            <a:blip r:embed="rId3"/>
            <a:stretch>
              <a:fillRect l="-2257" t="0" r="0" b="-3738"/>
            </a:stretch>
          </a:blipFill>
        </p:spPr>
      </p:sp>
      <p:sp>
        <p:nvSpPr>
          <p:cNvPr name="TextBox 7" id="7"/>
          <p:cNvSpPr txBox="true"/>
          <p:nvPr/>
        </p:nvSpPr>
        <p:spPr>
          <a:xfrm rot="0">
            <a:off x="624818" y="418527"/>
            <a:ext cx="17038364" cy="847079"/>
          </a:xfrm>
          <a:prstGeom prst="rect">
            <a:avLst/>
          </a:prstGeom>
        </p:spPr>
        <p:txBody>
          <a:bodyPr anchor="t" rtlCol="false" tIns="0" lIns="0" bIns="0" rIns="0">
            <a:spAutoFit/>
          </a:bodyPr>
          <a:lstStyle/>
          <a:p>
            <a:pPr algn="ctr">
              <a:lnSpc>
                <a:spcPts val="6860"/>
              </a:lnSpc>
              <a:spcBef>
                <a:spcPct val="0"/>
              </a:spcBef>
            </a:pPr>
            <a:r>
              <a:rPr lang="en-US" sz="4900">
                <a:solidFill>
                  <a:srgbClr val="FFFFFF"/>
                </a:solidFill>
                <a:latin typeface="Luckiest Guy"/>
              </a:rPr>
              <a:t>Classification Report Comparision</a:t>
            </a:r>
          </a:p>
        </p:txBody>
      </p:sp>
      <p:sp>
        <p:nvSpPr>
          <p:cNvPr name="TextBox 8" id="8"/>
          <p:cNvSpPr txBox="true"/>
          <p:nvPr/>
        </p:nvSpPr>
        <p:spPr>
          <a:xfrm rot="0">
            <a:off x="10363802" y="2707847"/>
            <a:ext cx="7136739" cy="1225538"/>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Luckiest Guy"/>
              </a:rPr>
              <a:t>CNN run on random parameters for 10 epochs</a:t>
            </a:r>
          </a:p>
        </p:txBody>
      </p:sp>
      <p:sp>
        <p:nvSpPr>
          <p:cNvPr name="TextBox 9" id="9"/>
          <p:cNvSpPr txBox="true"/>
          <p:nvPr/>
        </p:nvSpPr>
        <p:spPr>
          <a:xfrm rot="0">
            <a:off x="10526443" y="6779073"/>
            <a:ext cx="7136739" cy="1225538"/>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Luckiest Guy"/>
              </a:rPr>
              <a:t>CNN run on optimized parameters for 10 epochs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09B68"/>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1357486" y="1522407"/>
            <a:ext cx="15901814" cy="7830973"/>
          </a:xfrm>
          <a:custGeom>
            <a:avLst/>
            <a:gdLst/>
            <a:ahLst/>
            <a:cxnLst/>
            <a:rect r="r" b="b" t="t" l="l"/>
            <a:pathLst>
              <a:path h="7830973" w="15901814">
                <a:moveTo>
                  <a:pt x="0" y="0"/>
                </a:moveTo>
                <a:lnTo>
                  <a:pt x="15901814" y="0"/>
                </a:lnTo>
                <a:lnTo>
                  <a:pt x="15901814" y="7830973"/>
                </a:lnTo>
                <a:lnTo>
                  <a:pt x="0" y="7830973"/>
                </a:lnTo>
                <a:lnTo>
                  <a:pt x="0" y="0"/>
                </a:lnTo>
                <a:close/>
              </a:path>
            </a:pathLst>
          </a:custGeom>
          <a:blipFill>
            <a:blip r:embed="rId2"/>
            <a:stretch>
              <a:fillRect l="0" t="0" r="0" b="0"/>
            </a:stretch>
          </a:blipFill>
        </p:spPr>
      </p:sp>
      <p:sp>
        <p:nvSpPr>
          <p:cNvPr name="TextBox 6" id="6"/>
          <p:cNvSpPr txBox="true"/>
          <p:nvPr/>
        </p:nvSpPr>
        <p:spPr>
          <a:xfrm rot="0">
            <a:off x="2736470" y="401643"/>
            <a:ext cx="12815059" cy="1120765"/>
          </a:xfrm>
          <a:prstGeom prst="rect">
            <a:avLst/>
          </a:prstGeom>
        </p:spPr>
        <p:txBody>
          <a:bodyPr anchor="t" rtlCol="false" tIns="0" lIns="0" bIns="0" rIns="0">
            <a:spAutoFit/>
          </a:bodyPr>
          <a:lstStyle/>
          <a:p>
            <a:pPr algn="ctr">
              <a:lnSpc>
                <a:spcPts val="9100"/>
              </a:lnSpc>
              <a:spcBef>
                <a:spcPct val="0"/>
              </a:spcBef>
            </a:pPr>
            <a:r>
              <a:rPr lang="en-US" sz="6500">
                <a:solidFill>
                  <a:srgbClr val="AACD94"/>
                </a:solidFill>
                <a:latin typeface="Luckiest Guy"/>
              </a:rPr>
              <a:t>Optimized CNN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09B68"/>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5249443" y="1522407"/>
            <a:ext cx="7789114" cy="8010340"/>
          </a:xfrm>
          <a:custGeom>
            <a:avLst/>
            <a:gdLst/>
            <a:ahLst/>
            <a:cxnLst/>
            <a:rect r="r" b="b" t="t" l="l"/>
            <a:pathLst>
              <a:path h="8010340" w="7789114">
                <a:moveTo>
                  <a:pt x="0" y="0"/>
                </a:moveTo>
                <a:lnTo>
                  <a:pt x="7789114" y="0"/>
                </a:lnTo>
                <a:lnTo>
                  <a:pt x="7789114" y="8010341"/>
                </a:lnTo>
                <a:lnTo>
                  <a:pt x="0" y="8010341"/>
                </a:lnTo>
                <a:lnTo>
                  <a:pt x="0" y="0"/>
                </a:lnTo>
                <a:close/>
              </a:path>
            </a:pathLst>
          </a:custGeom>
          <a:blipFill>
            <a:blip r:embed="rId2"/>
            <a:stretch>
              <a:fillRect l="0" t="0" r="0" b="-2084"/>
            </a:stretch>
          </a:blipFill>
        </p:spPr>
      </p:sp>
      <p:sp>
        <p:nvSpPr>
          <p:cNvPr name="TextBox 6" id="6"/>
          <p:cNvSpPr txBox="true"/>
          <p:nvPr/>
        </p:nvSpPr>
        <p:spPr>
          <a:xfrm rot="0">
            <a:off x="2736470" y="401643"/>
            <a:ext cx="12815059" cy="1120765"/>
          </a:xfrm>
          <a:prstGeom prst="rect">
            <a:avLst/>
          </a:prstGeom>
        </p:spPr>
        <p:txBody>
          <a:bodyPr anchor="t" rtlCol="false" tIns="0" lIns="0" bIns="0" rIns="0">
            <a:spAutoFit/>
          </a:bodyPr>
          <a:lstStyle/>
          <a:p>
            <a:pPr algn="ctr">
              <a:lnSpc>
                <a:spcPts val="9100"/>
              </a:lnSpc>
              <a:spcBef>
                <a:spcPct val="0"/>
              </a:spcBef>
            </a:pPr>
            <a:r>
              <a:rPr lang="en-US" sz="6500">
                <a:solidFill>
                  <a:srgbClr val="AACD94"/>
                </a:solidFill>
                <a:latin typeface="Luckiest Guy"/>
              </a:rPr>
              <a:t>Optimized CNN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pSp>
        <p:nvGrpSpPr>
          <p:cNvPr name="Group 5" id="5"/>
          <p:cNvGrpSpPr/>
          <p:nvPr/>
        </p:nvGrpSpPr>
        <p:grpSpPr>
          <a:xfrm rot="0">
            <a:off x="1028700" y="1028700"/>
            <a:ext cx="16230600" cy="8229600"/>
            <a:chOff x="0" y="0"/>
            <a:chExt cx="1245204457" cy="631371274"/>
          </a:xfrm>
        </p:grpSpPr>
        <p:sp>
          <p:nvSpPr>
            <p:cNvPr name="Freeform 6" id="6"/>
            <p:cNvSpPr/>
            <p:nvPr/>
          </p:nvSpPr>
          <p:spPr>
            <a:xfrm flipH="false" flipV="false" rot="0">
              <a:off x="72390" y="72390"/>
              <a:ext cx="1245059720" cy="631226503"/>
            </a:xfrm>
            <a:custGeom>
              <a:avLst/>
              <a:gdLst/>
              <a:ahLst/>
              <a:cxnLst/>
              <a:rect r="r" b="b" t="t" l="l"/>
              <a:pathLst>
                <a:path h="631226503" w="1245059720">
                  <a:moveTo>
                    <a:pt x="0" y="0"/>
                  </a:moveTo>
                  <a:lnTo>
                    <a:pt x="1245059720" y="0"/>
                  </a:lnTo>
                  <a:lnTo>
                    <a:pt x="1245059720" y="631226503"/>
                  </a:lnTo>
                  <a:lnTo>
                    <a:pt x="0" y="631226503"/>
                  </a:lnTo>
                  <a:lnTo>
                    <a:pt x="0" y="0"/>
                  </a:lnTo>
                  <a:close/>
                </a:path>
              </a:pathLst>
            </a:custGeom>
            <a:solidFill>
              <a:srgbClr val="000000">
                <a:alpha val="0"/>
              </a:srgbClr>
            </a:solidFill>
          </p:spPr>
        </p:sp>
        <p:sp>
          <p:nvSpPr>
            <p:cNvPr name="Freeform 7" id="7"/>
            <p:cNvSpPr/>
            <p:nvPr/>
          </p:nvSpPr>
          <p:spPr>
            <a:xfrm flipH="false" flipV="false" rot="0">
              <a:off x="0" y="0"/>
              <a:ext cx="1245204441" cy="631371273"/>
            </a:xfrm>
            <a:custGeom>
              <a:avLst/>
              <a:gdLst/>
              <a:ahLst/>
              <a:cxnLst/>
              <a:rect r="r" b="b" t="t" l="l"/>
              <a:pathLst>
                <a:path h="631371273" w="1245204441">
                  <a:moveTo>
                    <a:pt x="1245059680" y="631226512"/>
                  </a:moveTo>
                  <a:lnTo>
                    <a:pt x="1245204441" y="631226512"/>
                  </a:lnTo>
                  <a:lnTo>
                    <a:pt x="1245204441" y="631371273"/>
                  </a:lnTo>
                  <a:lnTo>
                    <a:pt x="1245059680" y="631371273"/>
                  </a:lnTo>
                  <a:lnTo>
                    <a:pt x="1245059680" y="631226512"/>
                  </a:lnTo>
                  <a:close/>
                  <a:moveTo>
                    <a:pt x="0" y="144780"/>
                  </a:moveTo>
                  <a:lnTo>
                    <a:pt x="144780" y="144780"/>
                  </a:lnTo>
                  <a:lnTo>
                    <a:pt x="144780" y="631226512"/>
                  </a:lnTo>
                  <a:lnTo>
                    <a:pt x="0" y="631226512"/>
                  </a:lnTo>
                  <a:lnTo>
                    <a:pt x="0" y="144780"/>
                  </a:lnTo>
                  <a:close/>
                  <a:moveTo>
                    <a:pt x="0" y="631226512"/>
                  </a:moveTo>
                  <a:lnTo>
                    <a:pt x="144780" y="631226512"/>
                  </a:lnTo>
                  <a:lnTo>
                    <a:pt x="144780" y="631371273"/>
                  </a:lnTo>
                  <a:lnTo>
                    <a:pt x="0" y="631371273"/>
                  </a:lnTo>
                  <a:lnTo>
                    <a:pt x="0" y="631226512"/>
                  </a:lnTo>
                  <a:close/>
                  <a:moveTo>
                    <a:pt x="1245059680" y="144780"/>
                  </a:moveTo>
                  <a:lnTo>
                    <a:pt x="1245204441" y="144780"/>
                  </a:lnTo>
                  <a:lnTo>
                    <a:pt x="1245204441" y="631226512"/>
                  </a:lnTo>
                  <a:lnTo>
                    <a:pt x="1245059680" y="631226512"/>
                  </a:lnTo>
                  <a:lnTo>
                    <a:pt x="1245059680" y="144780"/>
                  </a:lnTo>
                  <a:close/>
                  <a:moveTo>
                    <a:pt x="144780" y="631226512"/>
                  </a:moveTo>
                  <a:lnTo>
                    <a:pt x="1245059680" y="631226512"/>
                  </a:lnTo>
                  <a:lnTo>
                    <a:pt x="1245059680" y="631371273"/>
                  </a:lnTo>
                  <a:lnTo>
                    <a:pt x="144780" y="631371273"/>
                  </a:lnTo>
                  <a:lnTo>
                    <a:pt x="144780" y="631226512"/>
                  </a:lnTo>
                  <a:close/>
                  <a:moveTo>
                    <a:pt x="1245059680" y="0"/>
                  </a:moveTo>
                  <a:lnTo>
                    <a:pt x="1245204441" y="0"/>
                  </a:lnTo>
                  <a:lnTo>
                    <a:pt x="1245204441" y="144780"/>
                  </a:lnTo>
                  <a:lnTo>
                    <a:pt x="1245059680" y="144780"/>
                  </a:lnTo>
                  <a:lnTo>
                    <a:pt x="1245059680" y="0"/>
                  </a:lnTo>
                  <a:close/>
                  <a:moveTo>
                    <a:pt x="0" y="0"/>
                  </a:moveTo>
                  <a:lnTo>
                    <a:pt x="144780" y="0"/>
                  </a:lnTo>
                  <a:lnTo>
                    <a:pt x="144780" y="144780"/>
                  </a:lnTo>
                  <a:lnTo>
                    <a:pt x="0" y="144780"/>
                  </a:lnTo>
                  <a:lnTo>
                    <a:pt x="0" y="0"/>
                  </a:lnTo>
                  <a:close/>
                  <a:moveTo>
                    <a:pt x="144780" y="0"/>
                  </a:moveTo>
                  <a:lnTo>
                    <a:pt x="1245059680" y="0"/>
                  </a:lnTo>
                  <a:lnTo>
                    <a:pt x="1245059680" y="144780"/>
                  </a:lnTo>
                  <a:lnTo>
                    <a:pt x="144780" y="144780"/>
                  </a:lnTo>
                  <a:lnTo>
                    <a:pt x="144780" y="0"/>
                  </a:lnTo>
                  <a:close/>
                </a:path>
              </a:pathLst>
            </a:custGeom>
            <a:solidFill>
              <a:srgbClr val="05522D"/>
            </a:solidFill>
          </p:spPr>
        </p:sp>
      </p:grpSp>
      <p:sp>
        <p:nvSpPr>
          <p:cNvPr name="Freeform 8" id="8"/>
          <p:cNvSpPr/>
          <p:nvPr/>
        </p:nvSpPr>
        <p:spPr>
          <a:xfrm flipH="false" flipV="false" rot="0">
            <a:off x="5224308" y="1478337"/>
            <a:ext cx="7839385" cy="7967899"/>
          </a:xfrm>
          <a:custGeom>
            <a:avLst/>
            <a:gdLst/>
            <a:ahLst/>
            <a:cxnLst/>
            <a:rect r="r" b="b" t="t" l="l"/>
            <a:pathLst>
              <a:path h="7967899" w="7839385">
                <a:moveTo>
                  <a:pt x="0" y="0"/>
                </a:moveTo>
                <a:lnTo>
                  <a:pt x="7839384" y="0"/>
                </a:lnTo>
                <a:lnTo>
                  <a:pt x="7839384" y="7967899"/>
                </a:lnTo>
                <a:lnTo>
                  <a:pt x="0" y="7967899"/>
                </a:lnTo>
                <a:lnTo>
                  <a:pt x="0" y="0"/>
                </a:lnTo>
                <a:close/>
              </a:path>
            </a:pathLst>
          </a:custGeom>
          <a:blipFill>
            <a:blip r:embed="rId2"/>
            <a:stretch>
              <a:fillRect l="0" t="0" r="0" b="0"/>
            </a:stretch>
          </a:blipFill>
        </p:spPr>
      </p:sp>
      <p:sp>
        <p:nvSpPr>
          <p:cNvPr name="TextBox 9" id="9"/>
          <p:cNvSpPr txBox="true"/>
          <p:nvPr/>
        </p:nvSpPr>
        <p:spPr>
          <a:xfrm rot="0">
            <a:off x="624818" y="399477"/>
            <a:ext cx="17038364" cy="2033894"/>
          </a:xfrm>
          <a:prstGeom prst="rect">
            <a:avLst/>
          </a:prstGeom>
        </p:spPr>
        <p:txBody>
          <a:bodyPr anchor="t" rtlCol="false" tIns="0" lIns="0" bIns="0" rIns="0">
            <a:spAutoFit/>
          </a:bodyPr>
          <a:lstStyle/>
          <a:p>
            <a:pPr algn="ctr">
              <a:lnSpc>
                <a:spcPts val="8120"/>
              </a:lnSpc>
            </a:pPr>
            <a:r>
              <a:rPr lang="en-US" sz="5800">
                <a:solidFill>
                  <a:srgbClr val="FFFFFF"/>
                </a:solidFill>
                <a:latin typeface="Luckiest Guy"/>
              </a:rPr>
              <a:t>Training and Validation Loss and Accuracy</a:t>
            </a:r>
          </a:p>
          <a:p>
            <a:pPr algn="ctr">
              <a:lnSpc>
                <a:spcPts val="812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276B44"/>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4269018" y="1947887"/>
            <a:ext cx="9683274" cy="5191093"/>
          </a:xfrm>
          <a:custGeom>
            <a:avLst/>
            <a:gdLst/>
            <a:ahLst/>
            <a:cxnLst/>
            <a:rect r="r" b="b" t="t" l="l"/>
            <a:pathLst>
              <a:path h="5191093" w="9683274">
                <a:moveTo>
                  <a:pt x="0" y="0"/>
                </a:moveTo>
                <a:lnTo>
                  <a:pt x="9683274" y="0"/>
                </a:lnTo>
                <a:lnTo>
                  <a:pt x="9683274" y="5191093"/>
                </a:lnTo>
                <a:lnTo>
                  <a:pt x="0" y="5191093"/>
                </a:lnTo>
                <a:lnTo>
                  <a:pt x="0" y="0"/>
                </a:lnTo>
                <a:close/>
              </a:path>
            </a:pathLst>
          </a:custGeom>
          <a:blipFill>
            <a:blip r:embed="rId2"/>
            <a:stretch>
              <a:fillRect l="-894" t="0" r="-1192" b="0"/>
            </a:stretch>
          </a:blipFill>
        </p:spPr>
      </p:sp>
      <p:sp>
        <p:nvSpPr>
          <p:cNvPr name="Freeform 6" id="6"/>
          <p:cNvSpPr/>
          <p:nvPr/>
        </p:nvSpPr>
        <p:spPr>
          <a:xfrm flipH="false" flipV="false" rot="0">
            <a:off x="3807013" y="7325101"/>
            <a:ext cx="10673974" cy="2235297"/>
          </a:xfrm>
          <a:custGeom>
            <a:avLst/>
            <a:gdLst/>
            <a:ahLst/>
            <a:cxnLst/>
            <a:rect r="r" b="b" t="t" l="l"/>
            <a:pathLst>
              <a:path h="2235297" w="10673974">
                <a:moveTo>
                  <a:pt x="0" y="0"/>
                </a:moveTo>
                <a:lnTo>
                  <a:pt x="10673974" y="0"/>
                </a:lnTo>
                <a:lnTo>
                  <a:pt x="10673974" y="2235296"/>
                </a:lnTo>
                <a:lnTo>
                  <a:pt x="0" y="2235296"/>
                </a:lnTo>
                <a:lnTo>
                  <a:pt x="0" y="0"/>
                </a:lnTo>
                <a:close/>
              </a:path>
            </a:pathLst>
          </a:custGeom>
          <a:blipFill>
            <a:blip r:embed="rId3"/>
            <a:stretch>
              <a:fillRect l="0" t="0" r="0" b="0"/>
            </a:stretch>
          </a:blipFill>
        </p:spPr>
      </p:sp>
      <p:sp>
        <p:nvSpPr>
          <p:cNvPr name="TextBox 7" id="7"/>
          <p:cNvSpPr txBox="true"/>
          <p:nvPr/>
        </p:nvSpPr>
        <p:spPr>
          <a:xfrm rot="0">
            <a:off x="751649" y="668997"/>
            <a:ext cx="16718011" cy="1278890"/>
          </a:xfrm>
          <a:prstGeom prst="rect">
            <a:avLst/>
          </a:prstGeom>
        </p:spPr>
        <p:txBody>
          <a:bodyPr anchor="t" rtlCol="false" tIns="0" lIns="0" bIns="0" rIns="0">
            <a:spAutoFit/>
          </a:bodyPr>
          <a:lstStyle/>
          <a:p>
            <a:pPr algn="ctr">
              <a:lnSpc>
                <a:spcPts val="10029"/>
              </a:lnSpc>
            </a:pPr>
            <a:r>
              <a:rPr lang="en-US" sz="8499">
                <a:solidFill>
                  <a:srgbClr val="FFFFFF"/>
                </a:solidFill>
                <a:latin typeface="Luckiest Guy"/>
              </a:rPr>
              <a:t>DEPLOYING TO TFLITE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1558124" y="1926042"/>
            <a:ext cx="15171753" cy="6434916"/>
          </a:xfrm>
          <a:custGeom>
            <a:avLst/>
            <a:gdLst/>
            <a:ahLst/>
            <a:cxnLst/>
            <a:rect r="r" b="b" t="t" l="l"/>
            <a:pathLst>
              <a:path h="6434916" w="15171753">
                <a:moveTo>
                  <a:pt x="0" y="0"/>
                </a:moveTo>
                <a:lnTo>
                  <a:pt x="15171752" y="0"/>
                </a:lnTo>
                <a:lnTo>
                  <a:pt x="15171752" y="6434916"/>
                </a:lnTo>
                <a:lnTo>
                  <a:pt x="0" y="6434916"/>
                </a:lnTo>
                <a:lnTo>
                  <a:pt x="0" y="0"/>
                </a:lnTo>
                <a:close/>
              </a:path>
            </a:pathLst>
          </a:custGeom>
          <a:blipFill>
            <a:blip r:embed="rId2"/>
            <a:stretch>
              <a:fillRect l="0" t="0" r="0" b="0"/>
            </a:stretch>
          </a:blipFill>
        </p:spPr>
      </p:sp>
      <p:sp>
        <p:nvSpPr>
          <p:cNvPr name="TextBox 6" id="6"/>
          <p:cNvSpPr txBox="true"/>
          <p:nvPr/>
        </p:nvSpPr>
        <p:spPr>
          <a:xfrm rot="0">
            <a:off x="624818" y="380427"/>
            <a:ext cx="17038364" cy="1203315"/>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Luckiest Guy"/>
              </a:rPr>
              <a:t>Classification Report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pSp>
        <p:nvGrpSpPr>
          <p:cNvPr name="Group 5" id="5"/>
          <p:cNvGrpSpPr/>
          <p:nvPr/>
        </p:nvGrpSpPr>
        <p:grpSpPr>
          <a:xfrm rot="0">
            <a:off x="1028700" y="1028700"/>
            <a:ext cx="16230600" cy="8229600"/>
            <a:chOff x="0" y="0"/>
            <a:chExt cx="1245204457" cy="631371274"/>
          </a:xfrm>
        </p:grpSpPr>
        <p:sp>
          <p:nvSpPr>
            <p:cNvPr name="Freeform 6" id="6"/>
            <p:cNvSpPr/>
            <p:nvPr/>
          </p:nvSpPr>
          <p:spPr>
            <a:xfrm flipH="false" flipV="false" rot="0">
              <a:off x="72390" y="72390"/>
              <a:ext cx="1245059720" cy="631226503"/>
            </a:xfrm>
            <a:custGeom>
              <a:avLst/>
              <a:gdLst/>
              <a:ahLst/>
              <a:cxnLst/>
              <a:rect r="r" b="b" t="t" l="l"/>
              <a:pathLst>
                <a:path h="631226503" w="1245059720">
                  <a:moveTo>
                    <a:pt x="0" y="0"/>
                  </a:moveTo>
                  <a:lnTo>
                    <a:pt x="1245059720" y="0"/>
                  </a:lnTo>
                  <a:lnTo>
                    <a:pt x="1245059720" y="631226503"/>
                  </a:lnTo>
                  <a:lnTo>
                    <a:pt x="0" y="631226503"/>
                  </a:lnTo>
                  <a:lnTo>
                    <a:pt x="0" y="0"/>
                  </a:lnTo>
                  <a:close/>
                </a:path>
              </a:pathLst>
            </a:custGeom>
            <a:solidFill>
              <a:srgbClr val="000000">
                <a:alpha val="0"/>
              </a:srgbClr>
            </a:solidFill>
          </p:spPr>
        </p:sp>
        <p:sp>
          <p:nvSpPr>
            <p:cNvPr name="Freeform 7" id="7"/>
            <p:cNvSpPr/>
            <p:nvPr/>
          </p:nvSpPr>
          <p:spPr>
            <a:xfrm flipH="false" flipV="false" rot="0">
              <a:off x="0" y="0"/>
              <a:ext cx="1245204441" cy="631371273"/>
            </a:xfrm>
            <a:custGeom>
              <a:avLst/>
              <a:gdLst/>
              <a:ahLst/>
              <a:cxnLst/>
              <a:rect r="r" b="b" t="t" l="l"/>
              <a:pathLst>
                <a:path h="631371273" w="1245204441">
                  <a:moveTo>
                    <a:pt x="1245059680" y="631226512"/>
                  </a:moveTo>
                  <a:lnTo>
                    <a:pt x="1245204441" y="631226512"/>
                  </a:lnTo>
                  <a:lnTo>
                    <a:pt x="1245204441" y="631371273"/>
                  </a:lnTo>
                  <a:lnTo>
                    <a:pt x="1245059680" y="631371273"/>
                  </a:lnTo>
                  <a:lnTo>
                    <a:pt x="1245059680" y="631226512"/>
                  </a:lnTo>
                  <a:close/>
                  <a:moveTo>
                    <a:pt x="0" y="144780"/>
                  </a:moveTo>
                  <a:lnTo>
                    <a:pt x="144780" y="144780"/>
                  </a:lnTo>
                  <a:lnTo>
                    <a:pt x="144780" y="631226512"/>
                  </a:lnTo>
                  <a:lnTo>
                    <a:pt x="0" y="631226512"/>
                  </a:lnTo>
                  <a:lnTo>
                    <a:pt x="0" y="144780"/>
                  </a:lnTo>
                  <a:close/>
                  <a:moveTo>
                    <a:pt x="0" y="631226512"/>
                  </a:moveTo>
                  <a:lnTo>
                    <a:pt x="144780" y="631226512"/>
                  </a:lnTo>
                  <a:lnTo>
                    <a:pt x="144780" y="631371273"/>
                  </a:lnTo>
                  <a:lnTo>
                    <a:pt x="0" y="631371273"/>
                  </a:lnTo>
                  <a:lnTo>
                    <a:pt x="0" y="631226512"/>
                  </a:lnTo>
                  <a:close/>
                  <a:moveTo>
                    <a:pt x="1245059680" y="144780"/>
                  </a:moveTo>
                  <a:lnTo>
                    <a:pt x="1245204441" y="144780"/>
                  </a:lnTo>
                  <a:lnTo>
                    <a:pt x="1245204441" y="631226512"/>
                  </a:lnTo>
                  <a:lnTo>
                    <a:pt x="1245059680" y="631226512"/>
                  </a:lnTo>
                  <a:lnTo>
                    <a:pt x="1245059680" y="144780"/>
                  </a:lnTo>
                  <a:close/>
                  <a:moveTo>
                    <a:pt x="144780" y="631226512"/>
                  </a:moveTo>
                  <a:lnTo>
                    <a:pt x="1245059680" y="631226512"/>
                  </a:lnTo>
                  <a:lnTo>
                    <a:pt x="1245059680" y="631371273"/>
                  </a:lnTo>
                  <a:lnTo>
                    <a:pt x="144780" y="631371273"/>
                  </a:lnTo>
                  <a:lnTo>
                    <a:pt x="144780" y="631226512"/>
                  </a:lnTo>
                  <a:close/>
                  <a:moveTo>
                    <a:pt x="1245059680" y="0"/>
                  </a:moveTo>
                  <a:lnTo>
                    <a:pt x="1245204441" y="0"/>
                  </a:lnTo>
                  <a:lnTo>
                    <a:pt x="1245204441" y="144780"/>
                  </a:lnTo>
                  <a:lnTo>
                    <a:pt x="1245059680" y="144780"/>
                  </a:lnTo>
                  <a:lnTo>
                    <a:pt x="1245059680" y="0"/>
                  </a:lnTo>
                  <a:close/>
                  <a:moveTo>
                    <a:pt x="0" y="0"/>
                  </a:moveTo>
                  <a:lnTo>
                    <a:pt x="144780" y="0"/>
                  </a:lnTo>
                  <a:lnTo>
                    <a:pt x="144780" y="144780"/>
                  </a:lnTo>
                  <a:lnTo>
                    <a:pt x="0" y="144780"/>
                  </a:lnTo>
                  <a:lnTo>
                    <a:pt x="0" y="0"/>
                  </a:lnTo>
                  <a:close/>
                  <a:moveTo>
                    <a:pt x="144780" y="0"/>
                  </a:moveTo>
                  <a:lnTo>
                    <a:pt x="1245059680" y="0"/>
                  </a:lnTo>
                  <a:lnTo>
                    <a:pt x="1245059680" y="144780"/>
                  </a:lnTo>
                  <a:lnTo>
                    <a:pt x="144780" y="144780"/>
                  </a:lnTo>
                  <a:lnTo>
                    <a:pt x="144780" y="0"/>
                  </a:lnTo>
                  <a:close/>
                </a:path>
              </a:pathLst>
            </a:custGeom>
            <a:solidFill>
              <a:srgbClr val="05522D"/>
            </a:solidFill>
          </p:spPr>
        </p:sp>
      </p:grpSp>
      <p:sp>
        <p:nvSpPr>
          <p:cNvPr name="Freeform 8" id="8"/>
          <p:cNvSpPr/>
          <p:nvPr/>
        </p:nvSpPr>
        <p:spPr>
          <a:xfrm flipH="false" flipV="false" rot="0">
            <a:off x="753584" y="670213"/>
            <a:ext cx="9067003" cy="8993437"/>
          </a:xfrm>
          <a:custGeom>
            <a:avLst/>
            <a:gdLst/>
            <a:ahLst/>
            <a:cxnLst/>
            <a:rect r="r" b="b" t="t" l="l"/>
            <a:pathLst>
              <a:path h="8993437" w="9067003">
                <a:moveTo>
                  <a:pt x="0" y="0"/>
                </a:moveTo>
                <a:lnTo>
                  <a:pt x="9067003" y="0"/>
                </a:lnTo>
                <a:lnTo>
                  <a:pt x="9067003" y="8993437"/>
                </a:lnTo>
                <a:lnTo>
                  <a:pt x="0" y="8993437"/>
                </a:lnTo>
                <a:lnTo>
                  <a:pt x="0" y="0"/>
                </a:lnTo>
                <a:close/>
              </a:path>
            </a:pathLst>
          </a:custGeom>
          <a:blipFill>
            <a:blip r:embed="rId2"/>
            <a:stretch>
              <a:fillRect l="0" t="0" r="0" b="0"/>
            </a:stretch>
          </a:blipFill>
        </p:spPr>
      </p:sp>
      <p:sp>
        <p:nvSpPr>
          <p:cNvPr name="TextBox 9" id="9"/>
          <p:cNvSpPr txBox="true"/>
          <p:nvPr/>
        </p:nvSpPr>
        <p:spPr>
          <a:xfrm rot="0">
            <a:off x="9411921" y="3669605"/>
            <a:ext cx="8251261" cy="2832729"/>
          </a:xfrm>
          <a:prstGeom prst="rect">
            <a:avLst/>
          </a:prstGeom>
        </p:spPr>
        <p:txBody>
          <a:bodyPr anchor="t" rtlCol="false" tIns="0" lIns="0" bIns="0" rIns="0">
            <a:spAutoFit/>
          </a:bodyPr>
          <a:lstStyle/>
          <a:p>
            <a:pPr algn="ctr">
              <a:lnSpc>
                <a:spcPts val="11340"/>
              </a:lnSpc>
              <a:spcBef>
                <a:spcPct val="0"/>
              </a:spcBef>
            </a:pPr>
            <a:r>
              <a:rPr lang="en-US" sz="8100">
                <a:solidFill>
                  <a:srgbClr val="FFFFFF"/>
                </a:solidFill>
                <a:latin typeface="Luckiest Guy"/>
              </a:rPr>
              <a:t>Confusion Matrix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pSp>
        <p:nvGrpSpPr>
          <p:cNvPr name="Group 5" id="5"/>
          <p:cNvGrpSpPr/>
          <p:nvPr/>
        </p:nvGrpSpPr>
        <p:grpSpPr>
          <a:xfrm rot="0">
            <a:off x="1028700" y="1028700"/>
            <a:ext cx="16230600" cy="8229600"/>
            <a:chOff x="0" y="0"/>
            <a:chExt cx="1245204457" cy="631371274"/>
          </a:xfrm>
        </p:grpSpPr>
        <p:sp>
          <p:nvSpPr>
            <p:cNvPr name="Freeform 6" id="6"/>
            <p:cNvSpPr/>
            <p:nvPr/>
          </p:nvSpPr>
          <p:spPr>
            <a:xfrm flipH="false" flipV="false" rot="0">
              <a:off x="72390" y="72390"/>
              <a:ext cx="1245059720" cy="631226503"/>
            </a:xfrm>
            <a:custGeom>
              <a:avLst/>
              <a:gdLst/>
              <a:ahLst/>
              <a:cxnLst/>
              <a:rect r="r" b="b" t="t" l="l"/>
              <a:pathLst>
                <a:path h="631226503" w="1245059720">
                  <a:moveTo>
                    <a:pt x="0" y="0"/>
                  </a:moveTo>
                  <a:lnTo>
                    <a:pt x="1245059720" y="0"/>
                  </a:lnTo>
                  <a:lnTo>
                    <a:pt x="1245059720" y="631226503"/>
                  </a:lnTo>
                  <a:lnTo>
                    <a:pt x="0" y="631226503"/>
                  </a:lnTo>
                  <a:lnTo>
                    <a:pt x="0" y="0"/>
                  </a:lnTo>
                  <a:close/>
                </a:path>
              </a:pathLst>
            </a:custGeom>
            <a:solidFill>
              <a:srgbClr val="000000">
                <a:alpha val="0"/>
              </a:srgbClr>
            </a:solidFill>
          </p:spPr>
        </p:sp>
        <p:sp>
          <p:nvSpPr>
            <p:cNvPr name="Freeform 7" id="7"/>
            <p:cNvSpPr/>
            <p:nvPr/>
          </p:nvSpPr>
          <p:spPr>
            <a:xfrm flipH="false" flipV="false" rot="0">
              <a:off x="0" y="0"/>
              <a:ext cx="1245204441" cy="631371273"/>
            </a:xfrm>
            <a:custGeom>
              <a:avLst/>
              <a:gdLst/>
              <a:ahLst/>
              <a:cxnLst/>
              <a:rect r="r" b="b" t="t" l="l"/>
              <a:pathLst>
                <a:path h="631371273" w="1245204441">
                  <a:moveTo>
                    <a:pt x="1245059680" y="631226512"/>
                  </a:moveTo>
                  <a:lnTo>
                    <a:pt x="1245204441" y="631226512"/>
                  </a:lnTo>
                  <a:lnTo>
                    <a:pt x="1245204441" y="631371273"/>
                  </a:lnTo>
                  <a:lnTo>
                    <a:pt x="1245059680" y="631371273"/>
                  </a:lnTo>
                  <a:lnTo>
                    <a:pt x="1245059680" y="631226512"/>
                  </a:lnTo>
                  <a:close/>
                  <a:moveTo>
                    <a:pt x="0" y="144780"/>
                  </a:moveTo>
                  <a:lnTo>
                    <a:pt x="144780" y="144780"/>
                  </a:lnTo>
                  <a:lnTo>
                    <a:pt x="144780" y="631226512"/>
                  </a:lnTo>
                  <a:lnTo>
                    <a:pt x="0" y="631226512"/>
                  </a:lnTo>
                  <a:lnTo>
                    <a:pt x="0" y="144780"/>
                  </a:lnTo>
                  <a:close/>
                  <a:moveTo>
                    <a:pt x="0" y="631226512"/>
                  </a:moveTo>
                  <a:lnTo>
                    <a:pt x="144780" y="631226512"/>
                  </a:lnTo>
                  <a:lnTo>
                    <a:pt x="144780" y="631371273"/>
                  </a:lnTo>
                  <a:lnTo>
                    <a:pt x="0" y="631371273"/>
                  </a:lnTo>
                  <a:lnTo>
                    <a:pt x="0" y="631226512"/>
                  </a:lnTo>
                  <a:close/>
                  <a:moveTo>
                    <a:pt x="1245059680" y="144780"/>
                  </a:moveTo>
                  <a:lnTo>
                    <a:pt x="1245204441" y="144780"/>
                  </a:lnTo>
                  <a:lnTo>
                    <a:pt x="1245204441" y="631226512"/>
                  </a:lnTo>
                  <a:lnTo>
                    <a:pt x="1245059680" y="631226512"/>
                  </a:lnTo>
                  <a:lnTo>
                    <a:pt x="1245059680" y="144780"/>
                  </a:lnTo>
                  <a:close/>
                  <a:moveTo>
                    <a:pt x="144780" y="631226512"/>
                  </a:moveTo>
                  <a:lnTo>
                    <a:pt x="1245059680" y="631226512"/>
                  </a:lnTo>
                  <a:lnTo>
                    <a:pt x="1245059680" y="631371273"/>
                  </a:lnTo>
                  <a:lnTo>
                    <a:pt x="144780" y="631371273"/>
                  </a:lnTo>
                  <a:lnTo>
                    <a:pt x="144780" y="631226512"/>
                  </a:lnTo>
                  <a:close/>
                  <a:moveTo>
                    <a:pt x="1245059680" y="0"/>
                  </a:moveTo>
                  <a:lnTo>
                    <a:pt x="1245204441" y="0"/>
                  </a:lnTo>
                  <a:lnTo>
                    <a:pt x="1245204441" y="144780"/>
                  </a:lnTo>
                  <a:lnTo>
                    <a:pt x="1245059680" y="144780"/>
                  </a:lnTo>
                  <a:lnTo>
                    <a:pt x="1245059680" y="0"/>
                  </a:lnTo>
                  <a:close/>
                  <a:moveTo>
                    <a:pt x="0" y="0"/>
                  </a:moveTo>
                  <a:lnTo>
                    <a:pt x="144780" y="0"/>
                  </a:lnTo>
                  <a:lnTo>
                    <a:pt x="144780" y="144780"/>
                  </a:lnTo>
                  <a:lnTo>
                    <a:pt x="0" y="144780"/>
                  </a:lnTo>
                  <a:lnTo>
                    <a:pt x="0" y="0"/>
                  </a:lnTo>
                  <a:close/>
                  <a:moveTo>
                    <a:pt x="144780" y="0"/>
                  </a:moveTo>
                  <a:lnTo>
                    <a:pt x="1245059680" y="0"/>
                  </a:lnTo>
                  <a:lnTo>
                    <a:pt x="1245059680" y="144780"/>
                  </a:lnTo>
                  <a:lnTo>
                    <a:pt x="144780" y="144780"/>
                  </a:lnTo>
                  <a:lnTo>
                    <a:pt x="144780" y="0"/>
                  </a:lnTo>
                  <a:close/>
                </a:path>
              </a:pathLst>
            </a:custGeom>
            <a:solidFill>
              <a:srgbClr val="05522D"/>
            </a:solidFill>
          </p:spPr>
        </p:sp>
      </p:grpSp>
      <p:sp>
        <p:nvSpPr>
          <p:cNvPr name="Freeform 8" id="8"/>
          <p:cNvSpPr/>
          <p:nvPr/>
        </p:nvSpPr>
        <p:spPr>
          <a:xfrm flipH="false" flipV="false" rot="0">
            <a:off x="1028700" y="1028700"/>
            <a:ext cx="3705474" cy="8229600"/>
          </a:xfrm>
          <a:custGeom>
            <a:avLst/>
            <a:gdLst/>
            <a:ahLst/>
            <a:cxnLst/>
            <a:rect r="r" b="b" t="t" l="l"/>
            <a:pathLst>
              <a:path h="8229600" w="3705474">
                <a:moveTo>
                  <a:pt x="0" y="0"/>
                </a:moveTo>
                <a:lnTo>
                  <a:pt x="3705474" y="0"/>
                </a:lnTo>
                <a:lnTo>
                  <a:pt x="3705474"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5408559" y="1028700"/>
            <a:ext cx="3706543" cy="8229600"/>
          </a:xfrm>
          <a:custGeom>
            <a:avLst/>
            <a:gdLst/>
            <a:ahLst/>
            <a:cxnLst/>
            <a:rect r="r" b="b" t="t" l="l"/>
            <a:pathLst>
              <a:path h="8229600" w="3706543">
                <a:moveTo>
                  <a:pt x="0" y="0"/>
                </a:moveTo>
                <a:lnTo>
                  <a:pt x="3706543" y="0"/>
                </a:lnTo>
                <a:lnTo>
                  <a:pt x="3706543" y="8229600"/>
                </a:lnTo>
                <a:lnTo>
                  <a:pt x="0" y="8229600"/>
                </a:lnTo>
                <a:lnTo>
                  <a:pt x="0" y="0"/>
                </a:lnTo>
                <a:close/>
              </a:path>
            </a:pathLst>
          </a:custGeom>
          <a:blipFill>
            <a:blip r:embed="rId3"/>
            <a:stretch>
              <a:fillRect l="0" t="0" r="0" b="0"/>
            </a:stretch>
          </a:blipFill>
        </p:spPr>
      </p:sp>
      <p:sp>
        <p:nvSpPr>
          <p:cNvPr name="TextBox 10" id="10"/>
          <p:cNvSpPr txBox="true"/>
          <p:nvPr/>
        </p:nvSpPr>
        <p:spPr>
          <a:xfrm rot="0">
            <a:off x="9144000" y="3646173"/>
            <a:ext cx="8519182" cy="2832729"/>
          </a:xfrm>
          <a:prstGeom prst="rect">
            <a:avLst/>
          </a:prstGeom>
        </p:spPr>
        <p:txBody>
          <a:bodyPr anchor="t" rtlCol="false" tIns="0" lIns="0" bIns="0" rIns="0">
            <a:spAutoFit/>
          </a:bodyPr>
          <a:lstStyle/>
          <a:p>
            <a:pPr algn="ctr">
              <a:lnSpc>
                <a:spcPts val="11340"/>
              </a:lnSpc>
              <a:spcBef>
                <a:spcPct val="0"/>
              </a:spcBef>
            </a:pPr>
            <a:r>
              <a:rPr lang="en-US" sz="8100">
                <a:solidFill>
                  <a:srgbClr val="FFFFFF"/>
                </a:solidFill>
                <a:latin typeface="Luckiest Guy"/>
              </a:rPr>
              <a:t>App Interface Overview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77948"/>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AACD94"/>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1716294" y="1937728"/>
            <a:ext cx="6020762" cy="6634449"/>
          </a:xfrm>
          <a:custGeom>
            <a:avLst/>
            <a:gdLst/>
            <a:ahLst/>
            <a:cxnLst/>
            <a:rect r="r" b="b" t="t" l="l"/>
            <a:pathLst>
              <a:path h="6634449" w="6020762">
                <a:moveTo>
                  <a:pt x="0" y="0"/>
                </a:moveTo>
                <a:lnTo>
                  <a:pt x="6020762" y="0"/>
                </a:lnTo>
                <a:lnTo>
                  <a:pt x="6020762" y="6634449"/>
                </a:lnTo>
                <a:lnTo>
                  <a:pt x="0" y="6634449"/>
                </a:lnTo>
                <a:lnTo>
                  <a:pt x="0" y="0"/>
                </a:lnTo>
                <a:close/>
              </a:path>
            </a:pathLst>
          </a:custGeom>
          <a:blipFill>
            <a:blip r:embed="rId2"/>
            <a:stretch>
              <a:fillRect l="0" t="0" r="0" b="0"/>
            </a:stretch>
          </a:blipFill>
        </p:spPr>
      </p:sp>
      <p:sp>
        <p:nvSpPr>
          <p:cNvPr name="TextBox 6" id="6"/>
          <p:cNvSpPr txBox="true"/>
          <p:nvPr/>
        </p:nvSpPr>
        <p:spPr>
          <a:xfrm rot="0">
            <a:off x="8194462" y="2879090"/>
            <a:ext cx="9268138" cy="4471670"/>
          </a:xfrm>
          <a:prstGeom prst="rect">
            <a:avLst/>
          </a:prstGeom>
        </p:spPr>
        <p:txBody>
          <a:bodyPr anchor="t" rtlCol="false" tIns="0" lIns="0" bIns="0" rIns="0">
            <a:spAutoFit/>
          </a:bodyPr>
          <a:lstStyle/>
          <a:p>
            <a:pPr algn="l">
              <a:lnSpc>
                <a:spcPts val="4480"/>
              </a:lnSpc>
              <a:spcBef>
                <a:spcPct val="0"/>
              </a:spcBef>
            </a:pPr>
            <a:r>
              <a:rPr lang="en-US" sz="3200">
                <a:solidFill>
                  <a:srgbClr val="05522D"/>
                </a:solidFill>
                <a:latin typeface="Montserrat"/>
              </a:rPr>
              <a:t>Rice, a crucial agricultural crop, often suffers from diseases, leading to decreased yields and crop failure, impacting food security and economics. Image recognition, especially through Computer Vision and AI, plays a critical role in efficiently identifying rice diseases, aiding in their management and promoting sustainable agriculture.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pSp>
        <p:nvGrpSpPr>
          <p:cNvPr name="Group 5" id="5"/>
          <p:cNvGrpSpPr/>
          <p:nvPr/>
        </p:nvGrpSpPr>
        <p:grpSpPr>
          <a:xfrm rot="0">
            <a:off x="1028700" y="1028700"/>
            <a:ext cx="16230600" cy="8229600"/>
            <a:chOff x="0" y="0"/>
            <a:chExt cx="1245204457" cy="631371274"/>
          </a:xfrm>
        </p:grpSpPr>
        <p:sp>
          <p:nvSpPr>
            <p:cNvPr name="Freeform 6" id="6"/>
            <p:cNvSpPr/>
            <p:nvPr/>
          </p:nvSpPr>
          <p:spPr>
            <a:xfrm flipH="false" flipV="false" rot="0">
              <a:off x="72390" y="72390"/>
              <a:ext cx="1245059720" cy="631226503"/>
            </a:xfrm>
            <a:custGeom>
              <a:avLst/>
              <a:gdLst/>
              <a:ahLst/>
              <a:cxnLst/>
              <a:rect r="r" b="b" t="t" l="l"/>
              <a:pathLst>
                <a:path h="631226503" w="1245059720">
                  <a:moveTo>
                    <a:pt x="0" y="0"/>
                  </a:moveTo>
                  <a:lnTo>
                    <a:pt x="1245059720" y="0"/>
                  </a:lnTo>
                  <a:lnTo>
                    <a:pt x="1245059720" y="631226503"/>
                  </a:lnTo>
                  <a:lnTo>
                    <a:pt x="0" y="631226503"/>
                  </a:lnTo>
                  <a:lnTo>
                    <a:pt x="0" y="0"/>
                  </a:lnTo>
                  <a:close/>
                </a:path>
              </a:pathLst>
            </a:custGeom>
            <a:solidFill>
              <a:srgbClr val="000000">
                <a:alpha val="0"/>
              </a:srgbClr>
            </a:solidFill>
          </p:spPr>
        </p:sp>
        <p:sp>
          <p:nvSpPr>
            <p:cNvPr name="Freeform 7" id="7"/>
            <p:cNvSpPr/>
            <p:nvPr/>
          </p:nvSpPr>
          <p:spPr>
            <a:xfrm flipH="false" flipV="false" rot="0">
              <a:off x="0" y="0"/>
              <a:ext cx="1245204441" cy="631371273"/>
            </a:xfrm>
            <a:custGeom>
              <a:avLst/>
              <a:gdLst/>
              <a:ahLst/>
              <a:cxnLst/>
              <a:rect r="r" b="b" t="t" l="l"/>
              <a:pathLst>
                <a:path h="631371273" w="1245204441">
                  <a:moveTo>
                    <a:pt x="1245059680" y="631226512"/>
                  </a:moveTo>
                  <a:lnTo>
                    <a:pt x="1245204441" y="631226512"/>
                  </a:lnTo>
                  <a:lnTo>
                    <a:pt x="1245204441" y="631371273"/>
                  </a:lnTo>
                  <a:lnTo>
                    <a:pt x="1245059680" y="631371273"/>
                  </a:lnTo>
                  <a:lnTo>
                    <a:pt x="1245059680" y="631226512"/>
                  </a:lnTo>
                  <a:close/>
                  <a:moveTo>
                    <a:pt x="0" y="144780"/>
                  </a:moveTo>
                  <a:lnTo>
                    <a:pt x="144780" y="144780"/>
                  </a:lnTo>
                  <a:lnTo>
                    <a:pt x="144780" y="631226512"/>
                  </a:lnTo>
                  <a:lnTo>
                    <a:pt x="0" y="631226512"/>
                  </a:lnTo>
                  <a:lnTo>
                    <a:pt x="0" y="144780"/>
                  </a:lnTo>
                  <a:close/>
                  <a:moveTo>
                    <a:pt x="0" y="631226512"/>
                  </a:moveTo>
                  <a:lnTo>
                    <a:pt x="144780" y="631226512"/>
                  </a:lnTo>
                  <a:lnTo>
                    <a:pt x="144780" y="631371273"/>
                  </a:lnTo>
                  <a:lnTo>
                    <a:pt x="0" y="631371273"/>
                  </a:lnTo>
                  <a:lnTo>
                    <a:pt x="0" y="631226512"/>
                  </a:lnTo>
                  <a:close/>
                  <a:moveTo>
                    <a:pt x="1245059680" y="144780"/>
                  </a:moveTo>
                  <a:lnTo>
                    <a:pt x="1245204441" y="144780"/>
                  </a:lnTo>
                  <a:lnTo>
                    <a:pt x="1245204441" y="631226512"/>
                  </a:lnTo>
                  <a:lnTo>
                    <a:pt x="1245059680" y="631226512"/>
                  </a:lnTo>
                  <a:lnTo>
                    <a:pt x="1245059680" y="144780"/>
                  </a:lnTo>
                  <a:close/>
                  <a:moveTo>
                    <a:pt x="144780" y="631226512"/>
                  </a:moveTo>
                  <a:lnTo>
                    <a:pt x="1245059680" y="631226512"/>
                  </a:lnTo>
                  <a:lnTo>
                    <a:pt x="1245059680" y="631371273"/>
                  </a:lnTo>
                  <a:lnTo>
                    <a:pt x="144780" y="631371273"/>
                  </a:lnTo>
                  <a:lnTo>
                    <a:pt x="144780" y="631226512"/>
                  </a:lnTo>
                  <a:close/>
                  <a:moveTo>
                    <a:pt x="1245059680" y="0"/>
                  </a:moveTo>
                  <a:lnTo>
                    <a:pt x="1245204441" y="0"/>
                  </a:lnTo>
                  <a:lnTo>
                    <a:pt x="1245204441" y="144780"/>
                  </a:lnTo>
                  <a:lnTo>
                    <a:pt x="1245059680" y="144780"/>
                  </a:lnTo>
                  <a:lnTo>
                    <a:pt x="1245059680" y="0"/>
                  </a:lnTo>
                  <a:close/>
                  <a:moveTo>
                    <a:pt x="0" y="0"/>
                  </a:moveTo>
                  <a:lnTo>
                    <a:pt x="144780" y="0"/>
                  </a:lnTo>
                  <a:lnTo>
                    <a:pt x="144780" y="144780"/>
                  </a:lnTo>
                  <a:lnTo>
                    <a:pt x="0" y="144780"/>
                  </a:lnTo>
                  <a:lnTo>
                    <a:pt x="0" y="0"/>
                  </a:lnTo>
                  <a:close/>
                  <a:moveTo>
                    <a:pt x="144780" y="0"/>
                  </a:moveTo>
                  <a:lnTo>
                    <a:pt x="1245059680" y="0"/>
                  </a:lnTo>
                  <a:lnTo>
                    <a:pt x="1245059680" y="144780"/>
                  </a:lnTo>
                  <a:lnTo>
                    <a:pt x="144780" y="144780"/>
                  </a:lnTo>
                  <a:lnTo>
                    <a:pt x="144780" y="0"/>
                  </a:lnTo>
                  <a:close/>
                </a:path>
              </a:pathLst>
            </a:custGeom>
            <a:solidFill>
              <a:srgbClr val="05522D"/>
            </a:solidFill>
          </p:spPr>
        </p:sp>
      </p:grpSp>
      <p:sp>
        <p:nvSpPr>
          <p:cNvPr name="TextBox 8" id="8"/>
          <p:cNvSpPr txBox="true"/>
          <p:nvPr/>
        </p:nvSpPr>
        <p:spPr>
          <a:xfrm rot="0">
            <a:off x="1028700" y="688437"/>
            <a:ext cx="16230600" cy="1254125"/>
          </a:xfrm>
          <a:prstGeom prst="rect">
            <a:avLst/>
          </a:prstGeom>
        </p:spPr>
        <p:txBody>
          <a:bodyPr anchor="t" rtlCol="false" tIns="0" lIns="0" bIns="0" rIns="0">
            <a:spAutoFit/>
          </a:bodyPr>
          <a:lstStyle/>
          <a:p>
            <a:pPr algn="ctr">
              <a:lnSpc>
                <a:spcPts val="9774"/>
              </a:lnSpc>
            </a:pPr>
            <a:r>
              <a:rPr lang="en-US" sz="8499">
                <a:solidFill>
                  <a:srgbClr val="FFFFFF"/>
                </a:solidFill>
                <a:latin typeface="Luckiest Guy"/>
              </a:rPr>
              <a:t>Future Scope</a:t>
            </a:r>
          </a:p>
        </p:txBody>
      </p:sp>
      <p:sp>
        <p:nvSpPr>
          <p:cNvPr name="TextBox 9" id="9"/>
          <p:cNvSpPr txBox="true"/>
          <p:nvPr/>
        </p:nvSpPr>
        <p:spPr>
          <a:xfrm rot="0">
            <a:off x="1028700" y="2082875"/>
            <a:ext cx="15801270" cy="6638080"/>
          </a:xfrm>
          <a:prstGeom prst="rect">
            <a:avLst/>
          </a:prstGeom>
        </p:spPr>
        <p:txBody>
          <a:bodyPr anchor="t" rtlCol="false" tIns="0" lIns="0" bIns="0" rIns="0">
            <a:spAutoFit/>
          </a:bodyPr>
          <a:lstStyle/>
          <a:p>
            <a:pPr algn="l" marL="816805" indent="-408402" lvl="1">
              <a:lnSpc>
                <a:spcPts val="5296"/>
              </a:lnSpc>
              <a:buFont typeface="Arial"/>
              <a:buChar char="•"/>
            </a:pPr>
            <a:r>
              <a:rPr lang="en-US" sz="3783">
                <a:solidFill>
                  <a:srgbClr val="FFFFFF"/>
                </a:solidFill>
                <a:latin typeface="Montserrat"/>
              </a:rPr>
              <a:t>Scope expansion to include additional crops would require refining the CNN model and potentially incorporating other powerful models.</a:t>
            </a:r>
          </a:p>
          <a:p>
            <a:pPr algn="l" marL="816805" indent="-408402" lvl="1">
              <a:lnSpc>
                <a:spcPts val="5296"/>
              </a:lnSpc>
              <a:buFont typeface="Arial"/>
              <a:buChar char="•"/>
            </a:pPr>
            <a:r>
              <a:rPr lang="en-US" sz="3783">
                <a:solidFill>
                  <a:srgbClr val="FFFFFF"/>
                </a:solidFill>
                <a:latin typeface="Montserrat"/>
              </a:rPr>
              <a:t>As the dataset grows, adjustments to hyperparameters such as learning rate and kernel size would be necessary, especially if using models other than CNN.</a:t>
            </a:r>
          </a:p>
          <a:p>
            <a:pPr algn="l" marL="816805" indent="-408402" lvl="1">
              <a:lnSpc>
                <a:spcPts val="5296"/>
              </a:lnSpc>
              <a:buFont typeface="Arial"/>
              <a:buChar char="•"/>
            </a:pPr>
            <a:r>
              <a:rPr lang="en-US" sz="3783">
                <a:solidFill>
                  <a:srgbClr val="FFFFFF"/>
                </a:solidFill>
                <a:latin typeface="Montserrat"/>
              </a:rPr>
              <a:t>Future scope includes suggesting the type of pesticide based on the disease, which would require separate training, data, and model development but could provide an optimal solution.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5522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3BA071"/>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TextBox 5" id="5"/>
          <p:cNvSpPr txBox="true"/>
          <p:nvPr/>
        </p:nvSpPr>
        <p:spPr>
          <a:xfrm rot="0">
            <a:off x="624818" y="1985060"/>
            <a:ext cx="17038364" cy="7209406"/>
          </a:xfrm>
          <a:prstGeom prst="rect">
            <a:avLst/>
          </a:prstGeom>
        </p:spPr>
        <p:txBody>
          <a:bodyPr anchor="t" rtlCol="false" tIns="0" lIns="0" bIns="0" rIns="0">
            <a:spAutoFit/>
          </a:bodyPr>
          <a:lstStyle/>
          <a:p>
            <a:pPr algn="l" marL="367040" indent="-183520" lvl="1">
              <a:lnSpc>
                <a:spcPts val="2873"/>
              </a:lnSpc>
              <a:buFont typeface="Arial"/>
              <a:buChar char="•"/>
            </a:pPr>
            <a:r>
              <a:rPr lang="en-US" sz="1700">
                <a:solidFill>
                  <a:srgbClr val="FFFFFF"/>
                </a:solidFill>
                <a:latin typeface="Montserrat"/>
              </a:rPr>
              <a:t>K. Ahmed, T. R. Shahidi, S. M. Irfanul Alam and S. Momen, "Rice Leaf Disease Detection Using Machine Learning Techniques," 2019 International Conference on Sustainable Technologies for Industry 4.0 (STI), Dhaka, Bangladesh, 2019, pp. 1-5, doi: 10.1109/STI47673.2019.9068096.</a:t>
            </a:r>
          </a:p>
          <a:p>
            <a:pPr algn="l" marL="367040" indent="-183520" lvl="1">
              <a:lnSpc>
                <a:spcPts val="2873"/>
              </a:lnSpc>
              <a:buFont typeface="Arial"/>
              <a:buChar char="•"/>
            </a:pPr>
            <a:r>
              <a:rPr lang="en-US" sz="1700">
                <a:solidFill>
                  <a:srgbClr val="FFFFFF"/>
                </a:solidFill>
                <a:latin typeface="Montserrat"/>
              </a:rPr>
              <a:t>Wang, Y., Wang, H., &amp; Peng, Z. (2021). Rice diseases detection and classification using attention based neural network and bayesian optimization. Expert Systems with Applications, 178, 114770.</a:t>
            </a:r>
          </a:p>
          <a:p>
            <a:pPr algn="l" marL="367040" indent="-183520" lvl="1">
              <a:lnSpc>
                <a:spcPts val="2873"/>
              </a:lnSpc>
              <a:buFont typeface="Arial"/>
              <a:buChar char="•"/>
            </a:pPr>
            <a:r>
              <a:rPr lang="en-US" sz="1700">
                <a:solidFill>
                  <a:srgbClr val="FFFFFF"/>
                </a:solidFill>
                <a:latin typeface="Montserrat"/>
              </a:rPr>
              <a:t>Ahad, M. T., Li, Y., Song, B., &amp; Bhuiyan, T. (2023). Comparison of CNN-based deep learning architectures for rice diseases classification. Artificial Intelligence in Agriculture, 9, 22-35.</a:t>
            </a:r>
          </a:p>
          <a:p>
            <a:pPr algn="l" marL="367040" indent="-183520" lvl="1">
              <a:lnSpc>
                <a:spcPts val="2873"/>
              </a:lnSpc>
              <a:buFont typeface="Arial"/>
              <a:buChar char="•"/>
            </a:pPr>
            <a:r>
              <a:rPr lang="en-US" sz="1700">
                <a:solidFill>
                  <a:srgbClr val="FFFFFF"/>
                </a:solidFill>
                <a:latin typeface="Montserrat"/>
              </a:rPr>
              <a:t>Hassan, S. M., &amp; Maji, A. K. (2022). Plant disease identification using a novel convolutional neural network. IEEE Access, 10, 5390-5401.</a:t>
            </a:r>
          </a:p>
          <a:p>
            <a:pPr algn="l" marL="367040" indent="-183520" lvl="1">
              <a:lnSpc>
                <a:spcPts val="2873"/>
              </a:lnSpc>
              <a:buFont typeface="Arial"/>
              <a:buChar char="•"/>
            </a:pPr>
            <a:r>
              <a:rPr lang="en-US" sz="1700">
                <a:solidFill>
                  <a:srgbClr val="FFFFFF"/>
                </a:solidFill>
                <a:latin typeface="Montserrat"/>
              </a:rPr>
              <a:t>Chung, C. L., Huang, K. J., Chen, S. Y., Lai, M. H., Chen, Y. C., &amp; Kuo, Y. F. (2016). Detecting Bakanae disease in rice seedlings by machine vision. Computers and electronics in agriculture, 121, 404-411.</a:t>
            </a:r>
          </a:p>
          <a:p>
            <a:pPr algn="l" marL="367040" indent="-183520" lvl="1">
              <a:lnSpc>
                <a:spcPts val="2873"/>
              </a:lnSpc>
              <a:buFont typeface="Arial"/>
              <a:buChar char="•"/>
            </a:pPr>
            <a:r>
              <a:rPr lang="en-US" sz="1700">
                <a:solidFill>
                  <a:srgbClr val="FFFFFF"/>
                </a:solidFill>
                <a:latin typeface="Montserrat"/>
              </a:rPr>
              <a:t>Lu, Y., Yi, S., Zeng, N., Liu, Y., &amp; Zhang, Y. (2017). Identification of rice diseases using deep convolutional neural networks. Neurocomputing, 267, 378-384.</a:t>
            </a:r>
          </a:p>
          <a:p>
            <a:pPr algn="l" marL="367040" indent="-183520" lvl="1">
              <a:lnSpc>
                <a:spcPts val="2873"/>
              </a:lnSpc>
              <a:buFont typeface="Arial"/>
              <a:buChar char="•"/>
            </a:pPr>
            <a:r>
              <a:rPr lang="en-US" sz="1700">
                <a:solidFill>
                  <a:srgbClr val="FFFFFF"/>
                </a:solidFill>
                <a:latin typeface="Montserrat"/>
              </a:rPr>
              <a:t>Rafeed Rahman, C., Saha Arko, P., Eunus Ali, M., Khan, M. A. I., Hasan Apon, S., Nowrin, F., &amp; Wasif, A. (2018). Identification and Recognition of Rice Diseases and Pests Using Convolutional Neural Networks. arXiv e-prints, arXiv-1812.</a:t>
            </a:r>
          </a:p>
          <a:p>
            <a:pPr algn="l" marL="367040" indent="-183520" lvl="1">
              <a:lnSpc>
                <a:spcPts val="2873"/>
              </a:lnSpc>
              <a:buFont typeface="Arial"/>
              <a:buChar char="•"/>
            </a:pPr>
            <a:r>
              <a:rPr lang="en-US" sz="1700">
                <a:solidFill>
                  <a:srgbClr val="FFFFFF"/>
                </a:solidFill>
                <a:latin typeface="Montserrat"/>
              </a:rPr>
              <a:t>Liang, W. J., Zhang, H., Zhang, G. F., &amp; Cao, H. X. (2019). Rice blast disease recognition using a deep convolutional neural network. Scientific reports, 9(1), 1-10.</a:t>
            </a:r>
          </a:p>
          <a:p>
            <a:pPr algn="l" marL="367040" indent="-183520" lvl="1">
              <a:lnSpc>
                <a:spcPts val="2873"/>
              </a:lnSpc>
              <a:buFont typeface="Arial"/>
              <a:buChar char="•"/>
            </a:pPr>
            <a:r>
              <a:rPr lang="en-US" sz="1700">
                <a:solidFill>
                  <a:srgbClr val="FFFFFF"/>
                </a:solidFill>
                <a:latin typeface="Montserrat"/>
              </a:rPr>
              <a:t>Ramesh, S., &amp; Vydeki, D. (2020). Rice disease detection and classification using deep neural network algorithm. In Micro-Electronics and Telecommunication Engineering: Proceedings of 3rd ICMETE 2019 (pp. 555-566). Springer Singapore.</a:t>
            </a:r>
          </a:p>
          <a:p>
            <a:pPr algn="l" marL="367040" indent="-183520" lvl="1">
              <a:lnSpc>
                <a:spcPts val="2873"/>
              </a:lnSpc>
              <a:buFont typeface="Arial"/>
              <a:buChar char="•"/>
            </a:pPr>
            <a:r>
              <a:rPr lang="en-US" sz="1700">
                <a:solidFill>
                  <a:srgbClr val="FFFFFF"/>
                </a:solidFill>
                <a:latin typeface="Montserrat"/>
              </a:rPr>
              <a:t>Duong-Trung, N., Quach, L. D., Nguyen, M. H., &amp; Nguyen, C. N. (2019, January). Classification of grain discoloration via transfer learning and convolutional neural networks. In Proceedings of the 3rd International Conference on Machine Learning and Soft Computing (pp. 27-32).</a:t>
            </a:r>
          </a:p>
          <a:p>
            <a:pPr algn="l" marL="367040" indent="-183520" lvl="1">
              <a:lnSpc>
                <a:spcPts val="2873"/>
              </a:lnSpc>
              <a:buFont typeface="Arial"/>
              <a:buChar char="•"/>
            </a:pPr>
            <a:r>
              <a:rPr lang="en-US" sz="1700">
                <a:solidFill>
                  <a:srgbClr val="FFFFFF"/>
                </a:solidFill>
                <a:latin typeface="Montserrat"/>
              </a:rPr>
              <a:t>Shrivastava, V. K., Pradhan, M. K., Minz, S., &amp; Thakur, M. P. (2019). Rice plant disease classification using transfer learning of deep convolution neural network. The International Archives of the Photogrammetry, Remote Sensing and Spatial Information Sciences, 42, 631-635.</a:t>
            </a:r>
          </a:p>
          <a:p>
            <a:pPr algn="l" marL="367040" indent="-183520" lvl="1">
              <a:lnSpc>
                <a:spcPts val="2873"/>
              </a:lnSpc>
              <a:buFont typeface="Arial"/>
              <a:buChar char="•"/>
            </a:pPr>
          </a:p>
        </p:txBody>
      </p:sp>
      <p:sp>
        <p:nvSpPr>
          <p:cNvPr name="TextBox 6" id="6"/>
          <p:cNvSpPr txBox="true"/>
          <p:nvPr/>
        </p:nvSpPr>
        <p:spPr>
          <a:xfrm rot="0">
            <a:off x="1028700" y="691047"/>
            <a:ext cx="16634482" cy="1295390"/>
          </a:xfrm>
          <a:prstGeom prst="rect">
            <a:avLst/>
          </a:prstGeom>
        </p:spPr>
        <p:txBody>
          <a:bodyPr anchor="t" rtlCol="false" tIns="0" lIns="0" bIns="0" rIns="0">
            <a:spAutoFit/>
          </a:bodyPr>
          <a:lstStyle/>
          <a:p>
            <a:pPr algn="ctr">
              <a:lnSpc>
                <a:spcPts val="10500"/>
              </a:lnSpc>
              <a:spcBef>
                <a:spcPct val="0"/>
              </a:spcBef>
            </a:pPr>
            <a:r>
              <a:rPr lang="en-US" sz="7500">
                <a:solidFill>
                  <a:srgbClr val="FFFFFF"/>
                </a:solidFill>
                <a:latin typeface="Luckiest Guy"/>
              </a:rPr>
              <a:t>REFERENCES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522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3BA071"/>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TextBox 5" id="5"/>
          <p:cNvSpPr txBox="true"/>
          <p:nvPr/>
        </p:nvSpPr>
        <p:spPr>
          <a:xfrm rot="0">
            <a:off x="1028700" y="641250"/>
            <a:ext cx="16634482" cy="1094730"/>
          </a:xfrm>
          <a:prstGeom prst="rect">
            <a:avLst/>
          </a:prstGeom>
        </p:spPr>
        <p:txBody>
          <a:bodyPr anchor="t" rtlCol="false" tIns="0" lIns="0" bIns="0" rIns="0">
            <a:spAutoFit/>
          </a:bodyPr>
          <a:lstStyle/>
          <a:p>
            <a:pPr algn="ctr">
              <a:lnSpc>
                <a:spcPts val="8960"/>
              </a:lnSpc>
              <a:spcBef>
                <a:spcPct val="0"/>
              </a:spcBef>
            </a:pPr>
            <a:r>
              <a:rPr lang="en-US" sz="6400">
                <a:solidFill>
                  <a:srgbClr val="FFFFFF"/>
                </a:solidFill>
                <a:latin typeface="Luckiest Guy"/>
              </a:rPr>
              <a:t>REFERENCES</a:t>
            </a:r>
          </a:p>
        </p:txBody>
      </p:sp>
      <p:sp>
        <p:nvSpPr>
          <p:cNvPr name="TextBox 6" id="6"/>
          <p:cNvSpPr txBox="true"/>
          <p:nvPr/>
        </p:nvSpPr>
        <p:spPr>
          <a:xfrm rot="0">
            <a:off x="624818" y="1659780"/>
            <a:ext cx="17038364" cy="7571356"/>
          </a:xfrm>
          <a:prstGeom prst="rect">
            <a:avLst/>
          </a:prstGeom>
        </p:spPr>
        <p:txBody>
          <a:bodyPr anchor="t" rtlCol="false" tIns="0" lIns="0" bIns="0" rIns="0">
            <a:spAutoFit/>
          </a:bodyPr>
          <a:lstStyle/>
          <a:p>
            <a:pPr algn="l" marL="367040" indent="-183520" lvl="1">
              <a:lnSpc>
                <a:spcPts val="2873"/>
              </a:lnSpc>
              <a:buFont typeface="Arial"/>
              <a:buChar char="•"/>
            </a:pPr>
            <a:r>
              <a:rPr lang="en-US" sz="1700">
                <a:solidFill>
                  <a:srgbClr val="FFFFFF"/>
                </a:solidFill>
                <a:latin typeface="Montserrat"/>
              </a:rPr>
              <a:t>Engelbrecht, A. P. (2007). Introduction to computational intelligence. Computational Intelligence, 1-13.</a:t>
            </a:r>
          </a:p>
          <a:p>
            <a:pPr algn="l" marL="367040" indent="-183520" lvl="1">
              <a:lnSpc>
                <a:spcPts val="2873"/>
              </a:lnSpc>
              <a:buFont typeface="Arial"/>
              <a:buChar char="•"/>
            </a:pPr>
            <a:r>
              <a:rPr lang="en-US" sz="1700">
                <a:solidFill>
                  <a:srgbClr val="FFFFFF"/>
                </a:solidFill>
                <a:latin typeface="Montserrat"/>
              </a:rPr>
              <a:t>Kennedy, J., &amp; Eberhart, R. (1995, November). Particle swarm optimization. In Proceedings of ICNN'95-international conference on neural networks (Vol. 4, pp. 1942-1948). ieee.</a:t>
            </a:r>
          </a:p>
          <a:p>
            <a:pPr algn="l" marL="367040" indent="-183520" lvl="1">
              <a:lnSpc>
                <a:spcPts val="2873"/>
              </a:lnSpc>
              <a:buFont typeface="Arial"/>
              <a:buChar char="•"/>
            </a:pPr>
            <a:r>
              <a:rPr lang="en-US" sz="1700">
                <a:solidFill>
                  <a:srgbClr val="FFFFFF"/>
                </a:solidFill>
                <a:latin typeface="Montserrat"/>
              </a:rPr>
              <a:t>Shi, Y., &amp; Eberhart, R. (1998, May). A modified particle swarm optimizer. In 1998 IEEE international conference on evolutionary computation proceedings. IEEE world congress on computational intelligence (Cat. No. 98TH8360) (pp. 69-73). IEEE.</a:t>
            </a:r>
          </a:p>
          <a:p>
            <a:pPr algn="l" marL="367040" indent="-183520" lvl="1">
              <a:lnSpc>
                <a:spcPts val="2873"/>
              </a:lnSpc>
              <a:buFont typeface="Arial"/>
              <a:buChar char="•"/>
            </a:pPr>
            <a:r>
              <a:rPr lang="en-US" sz="1700">
                <a:solidFill>
                  <a:srgbClr val="FFFFFF"/>
                </a:solidFill>
                <a:latin typeface="Montserrat"/>
              </a:rPr>
              <a:t>Particle swarm optimization (PSO) with constraint support — pyswarm 0.6 documentation. (n.d.). Pythonhosted.org. </a:t>
            </a:r>
            <a:r>
              <a:rPr lang="en-US" sz="1700" u="sng">
                <a:solidFill>
                  <a:srgbClr val="FFFFFF"/>
                </a:solidFill>
                <a:latin typeface="Montserrat"/>
                <a:hlinkClick r:id="rId2" tooltip="https://pythonhosted.org/pyswarm/"/>
              </a:rPr>
              <a:t>https://pythonhosted.org/pyswarm/</a:t>
            </a:r>
          </a:p>
          <a:p>
            <a:pPr algn="l" marL="367040" indent="-183520" lvl="1">
              <a:lnSpc>
                <a:spcPts val="2873"/>
              </a:lnSpc>
              <a:buFont typeface="Arial"/>
              <a:buChar char="•"/>
            </a:pPr>
            <a:r>
              <a:rPr lang="en-US" sz="1700">
                <a:solidFill>
                  <a:srgbClr val="FFFFFF"/>
                </a:solidFill>
                <a:latin typeface="Montserrat"/>
              </a:rPr>
              <a:t>TensorFlow Lite guide. (n.d.). TensorFlow. </a:t>
            </a:r>
            <a:r>
              <a:rPr lang="en-US" sz="1700" u="sng">
                <a:solidFill>
                  <a:srgbClr val="FFFFFF"/>
                </a:solidFill>
                <a:latin typeface="Montserrat"/>
                <a:hlinkClick r:id="rId3" tooltip="https://www.tensorflow.org/lite/guide"/>
              </a:rPr>
              <a:t>https://www.tensorflow.org/lite/guide</a:t>
            </a:r>
          </a:p>
          <a:p>
            <a:pPr algn="l" marL="367040" indent="-183520" lvl="1">
              <a:lnSpc>
                <a:spcPts val="2873"/>
              </a:lnSpc>
              <a:buFont typeface="Arial"/>
              <a:buChar char="•"/>
            </a:pPr>
            <a:r>
              <a:rPr lang="en-US" sz="1700">
                <a:solidFill>
                  <a:srgbClr val="FFFFFF"/>
                </a:solidFill>
                <a:latin typeface="Montserrat"/>
              </a:rPr>
              <a:t>Data: Rice Leaf Diseases Detection. (n.d.). Www.kaggle.com. Retrieved May 9, 2024, from </a:t>
            </a:r>
            <a:r>
              <a:rPr lang="en-US" sz="1700" u="sng">
                <a:solidFill>
                  <a:srgbClr val="FFFFFF"/>
                </a:solidFill>
                <a:latin typeface="Montserrat"/>
                <a:hlinkClick r:id="rId4" tooltip="https://www.kaggle.com/datasets/loki4514/rice-leaf-diseases-detection"/>
              </a:rPr>
              <a:t>https://www.kaggle.com/datasets/loki4514/rice-leaf-diseases-detection</a:t>
            </a:r>
          </a:p>
          <a:p>
            <a:pPr algn="l" marL="367040" indent="-183520" lvl="1">
              <a:lnSpc>
                <a:spcPts val="2873"/>
              </a:lnSpc>
              <a:buFont typeface="Arial"/>
              <a:buChar char="•"/>
            </a:pPr>
            <a:r>
              <a:rPr lang="en-US" sz="1700">
                <a:solidFill>
                  <a:srgbClr val="FFFFFF"/>
                </a:solidFill>
                <a:latin typeface="Montserrat"/>
              </a:rPr>
              <a:t>Introduction — PySwarms 1.3.0 documentation. (n.d.). Pyswarms.readthedocs.io. Retrieved May 9, 2024, from </a:t>
            </a:r>
            <a:r>
              <a:rPr lang="en-US" sz="1700" u="sng">
                <a:solidFill>
                  <a:srgbClr val="FFFFFF"/>
                </a:solidFill>
                <a:latin typeface="Montserrat"/>
                <a:hlinkClick r:id="rId5" tooltip="https://pyswarms.readthedocs.io/en/latest/intro.html#it-s-all-a-treasure-hunt"/>
              </a:rPr>
              <a:t>https://pyswarms.readthedocs.io/en/latest/intro.html#it-s-all-a-treasure-hunt</a:t>
            </a:r>
          </a:p>
          <a:p>
            <a:pPr algn="l" marL="367040" indent="-183520" lvl="1">
              <a:lnSpc>
                <a:spcPts val="2873"/>
              </a:lnSpc>
              <a:buFont typeface="Arial"/>
              <a:buChar char="•"/>
            </a:pPr>
            <a:r>
              <a:rPr lang="en-US" sz="1700">
                <a:solidFill>
                  <a:srgbClr val="FFFFFF"/>
                </a:solidFill>
                <a:latin typeface="Montserrat"/>
              </a:rPr>
              <a:t>tf.lite.TFLiteConverter | TensorFlow v2.16.1. (n.d.). TensorFlow. Retrieved May 9, 2024, from </a:t>
            </a:r>
            <a:r>
              <a:rPr lang="en-US" sz="1700" u="sng">
                <a:solidFill>
                  <a:srgbClr val="FFFFFF"/>
                </a:solidFill>
                <a:latin typeface="Montserrat"/>
                <a:hlinkClick r:id="rId6" tooltip="https://www.tensorflow.org/api_docs/python/tf/lite/TFLiteConverter"/>
              </a:rPr>
              <a:t>https://www.tensorflow.org/api_docs/python/tf/lite/TFLiteConverter</a:t>
            </a:r>
          </a:p>
          <a:p>
            <a:pPr algn="l" marL="367040" indent="-183520" lvl="1">
              <a:lnSpc>
                <a:spcPts val="2873"/>
              </a:lnSpc>
              <a:buFont typeface="Arial"/>
              <a:buChar char="•"/>
            </a:pPr>
            <a:r>
              <a:rPr lang="en-US" sz="1700">
                <a:solidFill>
                  <a:srgbClr val="FFFFFF"/>
                </a:solidFill>
                <a:latin typeface="Montserrat"/>
              </a:rPr>
              <a:t>Raj, A. (2022, June 13). ML in Android -3 : Deploy Tflite on Android using Java. The STEM. </a:t>
            </a:r>
            <a:r>
              <a:rPr lang="en-US" sz="1700" u="sng">
                <a:solidFill>
                  <a:srgbClr val="FFFFFF"/>
                </a:solidFill>
                <a:latin typeface="Montserrat"/>
                <a:hlinkClick r:id="rId7" tooltip="https://medium.com/the-stem/ml-in-android-3-deploy-tflite-on-android-using-java-6a18431644b6"/>
              </a:rPr>
              <a:t>https://medium.com/the-stem/ml-in-android-3-deploy-tflite-on-android-using-java-6a18431644b6</a:t>
            </a:r>
          </a:p>
          <a:p>
            <a:pPr algn="l" marL="367040" indent="-183520" lvl="1">
              <a:lnSpc>
                <a:spcPts val="2873"/>
              </a:lnSpc>
              <a:buFont typeface="Arial"/>
              <a:buChar char="•"/>
            </a:pPr>
            <a:r>
              <a:rPr lang="en-US" sz="1700">
                <a:solidFill>
                  <a:srgbClr val="FFFFFF"/>
                </a:solidFill>
                <a:latin typeface="Montserrat"/>
              </a:rPr>
              <a:t>Sunil, C. K., Jaidhar, C. D., &amp; Patil, N. (2023). Tomato plant disease classification using multilevel feature fusion with adaptive channel spatial and pixel attention mechanism. Expert Systems with Applications, 228, 120381.</a:t>
            </a:r>
          </a:p>
          <a:p>
            <a:pPr algn="l" marL="367040" indent="-183520" lvl="1">
              <a:lnSpc>
                <a:spcPts val="2873"/>
              </a:lnSpc>
              <a:buFont typeface="Arial"/>
              <a:buChar char="•"/>
            </a:pPr>
            <a:r>
              <a:rPr lang="en-US" sz="1700">
                <a:solidFill>
                  <a:srgbClr val="FFFFFF"/>
                </a:solidFill>
                <a:latin typeface="Montserrat"/>
              </a:rPr>
              <a:t>Chang, B., Wang, Y., Zhao, X., Li, G., &amp; Yuan, P. (2024). A general-purpose edge-feature guidance module to enhance vision transformers for plant disease identification. Expert Systems with Applications, 237, 121638.</a:t>
            </a:r>
          </a:p>
          <a:p>
            <a:pPr algn="l" marL="367040" indent="-183520" lvl="1">
              <a:lnSpc>
                <a:spcPts val="2873"/>
              </a:lnSpc>
              <a:buFont typeface="Arial"/>
              <a:buChar char="•"/>
            </a:pPr>
            <a:r>
              <a:rPr lang="en-US" sz="1700">
                <a:solidFill>
                  <a:srgbClr val="FFFFFF"/>
                </a:solidFill>
                <a:latin typeface="Montserrat"/>
              </a:rPr>
              <a:t>Liu, Z., Zhou, G., Zhu, W., Chai, Y., Li, L., Wang, Y., ... &amp; Sun, L. (2024). Identification of rice disease under complex background based on PSOC-DRCNet. Expert Systems with Applications, 249, 123643.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TextBox 5" id="5"/>
          <p:cNvSpPr txBox="true"/>
          <p:nvPr/>
        </p:nvSpPr>
        <p:spPr>
          <a:xfrm rot="0">
            <a:off x="2856525" y="1982924"/>
            <a:ext cx="12574950" cy="6051549"/>
          </a:xfrm>
          <a:prstGeom prst="rect">
            <a:avLst/>
          </a:prstGeom>
        </p:spPr>
        <p:txBody>
          <a:bodyPr anchor="t" rtlCol="false" tIns="0" lIns="0" bIns="0" rIns="0">
            <a:spAutoFit/>
          </a:bodyPr>
          <a:lstStyle/>
          <a:p>
            <a:pPr algn="ctr">
              <a:lnSpc>
                <a:spcPts val="22999"/>
              </a:lnSpc>
            </a:pPr>
            <a:r>
              <a:rPr lang="en-US" sz="24999">
                <a:solidFill>
                  <a:srgbClr val="DEFFD9"/>
                </a:solidFill>
                <a:latin typeface="Luckiest Guy"/>
              </a:rPr>
              <a:t>THANK YOU</a:t>
            </a:r>
          </a:p>
        </p:txBody>
      </p:sp>
      <p:sp>
        <p:nvSpPr>
          <p:cNvPr name="Freeform 6" id="6"/>
          <p:cNvSpPr/>
          <p:nvPr/>
        </p:nvSpPr>
        <p:spPr>
          <a:xfrm flipH="false" flipV="false" rot="5400000">
            <a:off x="7406168" y="3415755"/>
            <a:ext cx="3475664" cy="10266826"/>
          </a:xfrm>
          <a:custGeom>
            <a:avLst/>
            <a:gdLst/>
            <a:ahLst/>
            <a:cxnLst/>
            <a:rect r="r" b="b" t="t" l="l"/>
            <a:pathLst>
              <a:path h="10266826" w="3475664">
                <a:moveTo>
                  <a:pt x="0" y="0"/>
                </a:moveTo>
                <a:lnTo>
                  <a:pt x="3475664" y="0"/>
                </a:lnTo>
                <a:lnTo>
                  <a:pt x="3475664" y="10266826"/>
                </a:lnTo>
                <a:lnTo>
                  <a:pt x="0" y="10266826"/>
                </a:lnTo>
                <a:lnTo>
                  <a:pt x="0" y="0"/>
                </a:lnTo>
                <a:close/>
              </a:path>
            </a:pathLst>
          </a:custGeom>
          <a:blipFill>
            <a:blip r:embed="rId2"/>
            <a:stretch>
              <a:fillRect l="-9388" t="0" r="-6183"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246347"/>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0BF63"/>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aphicFrame>
        <p:nvGraphicFramePr>
          <p:cNvPr name="Table 5" id="5"/>
          <p:cNvGraphicFramePr>
            <a:graphicFrameLocks noGrp="true"/>
          </p:cNvGraphicFramePr>
          <p:nvPr/>
        </p:nvGraphicFramePr>
        <p:xfrm>
          <a:off x="624818" y="1315023"/>
          <a:ext cx="17038364" cy="8426625"/>
        </p:xfrm>
        <a:graphic>
          <a:graphicData uri="http://schemas.openxmlformats.org/drawingml/2006/table">
            <a:tbl>
              <a:tblPr/>
              <a:tblGrid>
                <a:gridCol w="1743183"/>
                <a:gridCol w="9933388"/>
                <a:gridCol w="3189716"/>
                <a:gridCol w="2172077"/>
              </a:tblGrid>
              <a:tr h="1050124">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Number of Diseases</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Type of Disease</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Methods</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Highest Accuracy (%)</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849646">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1</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36">
                          <a:solidFill>
                            <a:srgbClr val="FFFFFF"/>
                          </a:solidFill>
                          <a:latin typeface="Luckiest Guy"/>
                        </a:rPr>
                        <a:t>Bakanae disease</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SVM, GA</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87.90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1050124">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10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Rice diseases including rice blast, rice false, smut, rice brown spot, etc.</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Novel CNN with 7 layers</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95.48</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1028024">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Rice diseases including false smut, brown plant hopper, etc.</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Simple CNN</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93.30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849646">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1</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Rice blast</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CNN. SVM, LBPH</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95.83</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1050124">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4</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Rice diseases include rice blast, bacterial blight, and sheath rot, brown spot</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DNN_JOA, ANN, DAE</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97.00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849646">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1</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Rice blast</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RiceTalk</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89.40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849646">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1</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Different levels of contamination of grain discoloration</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InceptionV3</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88.20</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r h="849646">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3</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Rice blast. bacterial leaf blight, sheath blight</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AlexNet CNN + SVM</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c>
                  <a:txBody>
                    <a:bodyPr anchor="t" rtlCol="false"/>
                    <a:lstStyle/>
                    <a:p>
                      <a:pPr algn="l">
                        <a:lnSpc>
                          <a:spcPts val="1633"/>
                        </a:lnSpc>
                        <a:defRPr/>
                      </a:pPr>
                      <a:endParaRPr lang="en-US" sz="1100"/>
                    </a:p>
                    <a:p>
                      <a:pPr algn="l">
                        <a:lnSpc>
                          <a:spcPts val="1633"/>
                        </a:lnSpc>
                      </a:pPr>
                      <a:r>
                        <a:rPr lang="en-US" sz="1899" spc="302">
                          <a:solidFill>
                            <a:srgbClr val="FFFFFF"/>
                          </a:solidFill>
                          <a:latin typeface="Luckiest Guy"/>
                        </a:rPr>
                        <a:t>  91.37</a:t>
                      </a:r>
                    </a:p>
                    <a:p>
                      <a:pPr algn="l">
                        <a:lnSpc>
                          <a:spcPts val="1633"/>
                        </a:lnSpc>
                      </a:pPr>
                      <a:r>
                        <a:rPr lang="en-US" sz="1899" spc="302">
                          <a:solidFill>
                            <a:srgbClr val="FFFFFF"/>
                          </a:solidFill>
                          <a:latin typeface="Luckiest Guy"/>
                        </a:rPr>
                        <a:t>  </a:t>
                      </a:r>
                    </a:p>
                  </a:txBody>
                  <a:tcPr marL="28575" marR="28575" marT="28575" marB="28575" anchor="ctr">
                    <a:lnL cmpd="sng" algn="ctr" cap="flat" w="19050">
                      <a:solidFill>
                        <a:srgbClr val="00BF63"/>
                      </a:solidFill>
                      <a:prstDash val="solid"/>
                      <a:round/>
                      <a:headEnd type="none" w="med" len="med"/>
                      <a:tailEnd type="none" w="med" len="med"/>
                    </a:lnL>
                    <a:lnR cmpd="sng" algn="ctr" cap="flat" w="19050">
                      <a:solidFill>
                        <a:srgbClr val="00BF63"/>
                      </a:solidFill>
                      <a:prstDash val="solid"/>
                      <a:round/>
                      <a:headEnd type="none" w="med" len="med"/>
                      <a:tailEnd type="none" w="med" len="med"/>
                    </a:lnR>
                    <a:lnT cmpd="sng" algn="ctr" cap="flat" w="19050">
                      <a:solidFill>
                        <a:srgbClr val="00BF63"/>
                      </a:solidFill>
                      <a:prstDash val="solid"/>
                      <a:round/>
                      <a:headEnd type="none" w="med" len="med"/>
                      <a:tailEnd type="none" w="med" len="med"/>
                    </a:lnT>
                    <a:lnB cmpd="sng" algn="ctr" cap="flat" w="19050">
                      <a:solidFill>
                        <a:srgbClr val="00BF63"/>
                      </a:solidFill>
                      <a:prstDash val="solid"/>
                      <a:round/>
                      <a:headEnd type="none" w="med" len="med"/>
                      <a:tailEnd type="none" w="med" len="med"/>
                    </a:lnB>
                  </a:tcPr>
                </a:tc>
              </a:tr>
            </a:tbl>
          </a:graphicData>
        </a:graphic>
      </p:graphicFrame>
      <p:sp>
        <p:nvSpPr>
          <p:cNvPr name="TextBox 6" id="6"/>
          <p:cNvSpPr txBox="true"/>
          <p:nvPr/>
        </p:nvSpPr>
        <p:spPr>
          <a:xfrm rot="0">
            <a:off x="851151" y="514990"/>
            <a:ext cx="16585698" cy="913119"/>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Luckiest Guy"/>
              </a:rPr>
              <a:t>Literature Review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grpSp>
        <p:nvGrpSpPr>
          <p:cNvPr name="Group 2" id="2"/>
          <p:cNvGrpSpPr/>
          <p:nvPr/>
        </p:nvGrpSpPr>
        <p:grpSpPr>
          <a:xfrm rot="0">
            <a:off x="10585510" y="1103750"/>
            <a:ext cx="6022241" cy="8154550"/>
            <a:chOff x="0" y="0"/>
            <a:chExt cx="1586105" cy="2147700"/>
          </a:xfrm>
        </p:grpSpPr>
        <p:sp>
          <p:nvSpPr>
            <p:cNvPr name="Freeform 3" id="3"/>
            <p:cNvSpPr/>
            <p:nvPr/>
          </p:nvSpPr>
          <p:spPr>
            <a:xfrm flipH="false" flipV="false" rot="0">
              <a:off x="0" y="0"/>
              <a:ext cx="1586105" cy="2147700"/>
            </a:xfrm>
            <a:custGeom>
              <a:avLst/>
              <a:gdLst/>
              <a:ahLst/>
              <a:cxnLst/>
              <a:rect r="r" b="b" t="t" l="l"/>
              <a:pathLst>
                <a:path h="2147700" w="1586105">
                  <a:moveTo>
                    <a:pt x="0" y="0"/>
                  </a:moveTo>
                  <a:lnTo>
                    <a:pt x="1586105" y="0"/>
                  </a:lnTo>
                  <a:lnTo>
                    <a:pt x="1586105" y="2147700"/>
                  </a:lnTo>
                  <a:lnTo>
                    <a:pt x="0" y="2147700"/>
                  </a:lnTo>
                  <a:close/>
                </a:path>
              </a:pathLst>
            </a:custGeom>
            <a:solidFill>
              <a:srgbClr val="99B83C"/>
            </a:solidFill>
            <a:ln w="19050" cap="sq">
              <a:solidFill>
                <a:srgbClr val="000000"/>
              </a:solidFill>
              <a:prstDash val="solid"/>
              <a:miter/>
            </a:ln>
          </p:spPr>
        </p:sp>
        <p:sp>
          <p:nvSpPr>
            <p:cNvPr name="TextBox 4" id="4"/>
            <p:cNvSpPr txBox="true"/>
            <p:nvPr/>
          </p:nvSpPr>
          <p:spPr>
            <a:xfrm>
              <a:off x="0" y="-47625"/>
              <a:ext cx="1586105" cy="2195325"/>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5" id="5"/>
          <p:cNvGrpSpPr/>
          <p:nvPr/>
        </p:nvGrpSpPr>
        <p:grpSpPr>
          <a:xfrm rot="0">
            <a:off x="1653895" y="1103750"/>
            <a:ext cx="9020041" cy="8154550"/>
            <a:chOff x="0" y="0"/>
            <a:chExt cx="2597580" cy="2348337"/>
          </a:xfrm>
        </p:grpSpPr>
        <p:sp>
          <p:nvSpPr>
            <p:cNvPr name="Freeform 6" id="6"/>
            <p:cNvSpPr/>
            <p:nvPr/>
          </p:nvSpPr>
          <p:spPr>
            <a:xfrm flipH="false" flipV="false" rot="0">
              <a:off x="0" y="0"/>
              <a:ext cx="2597580" cy="2348337"/>
            </a:xfrm>
            <a:custGeom>
              <a:avLst/>
              <a:gdLst/>
              <a:ahLst/>
              <a:cxnLst/>
              <a:rect r="r" b="b" t="t" l="l"/>
              <a:pathLst>
                <a:path h="2348337" w="2597580">
                  <a:moveTo>
                    <a:pt x="0" y="0"/>
                  </a:moveTo>
                  <a:lnTo>
                    <a:pt x="2597580" y="0"/>
                  </a:lnTo>
                  <a:lnTo>
                    <a:pt x="2597580" y="2348337"/>
                  </a:lnTo>
                  <a:lnTo>
                    <a:pt x="0" y="2348337"/>
                  </a:lnTo>
                  <a:close/>
                </a:path>
              </a:pathLst>
            </a:custGeom>
            <a:solidFill>
              <a:srgbClr val="EDEBDF"/>
            </a:solidFill>
            <a:ln w="19050" cap="sq">
              <a:solidFill>
                <a:srgbClr val="000000"/>
              </a:solidFill>
              <a:prstDash val="solid"/>
              <a:miter/>
            </a:ln>
          </p:spPr>
        </p:sp>
        <p:sp>
          <p:nvSpPr>
            <p:cNvPr name="TextBox 7" id="7"/>
            <p:cNvSpPr txBox="true"/>
            <p:nvPr/>
          </p:nvSpPr>
          <p:spPr>
            <a:xfrm>
              <a:off x="0" y="0"/>
              <a:ext cx="2597580" cy="2348337"/>
            </a:xfrm>
            <a:prstGeom prst="rect">
              <a:avLst/>
            </a:prstGeom>
          </p:spPr>
          <p:txBody>
            <a:bodyPr anchor="ctr" rtlCol="false" tIns="0" lIns="0" bIns="0" rIns="0"/>
            <a:lstStyle/>
            <a:p>
              <a:pPr algn="ctr" marL="0" indent="0" lvl="1">
                <a:lnSpc>
                  <a:spcPts val="4320"/>
                </a:lnSpc>
                <a:spcBef>
                  <a:spcPct val="0"/>
                </a:spcBef>
              </a:pPr>
            </a:p>
          </p:txBody>
        </p:sp>
      </p:grpSp>
      <p:sp>
        <p:nvSpPr>
          <p:cNvPr name="Freeform 8" id="8"/>
          <p:cNvSpPr/>
          <p:nvPr/>
        </p:nvSpPr>
        <p:spPr>
          <a:xfrm flipH="false" flipV="false" rot="0">
            <a:off x="12503347" y="686367"/>
            <a:ext cx="4264107" cy="6082024"/>
          </a:xfrm>
          <a:custGeom>
            <a:avLst/>
            <a:gdLst/>
            <a:ahLst/>
            <a:cxnLst/>
            <a:rect r="r" b="b" t="t" l="l"/>
            <a:pathLst>
              <a:path h="6082024" w="4264107">
                <a:moveTo>
                  <a:pt x="0" y="0"/>
                </a:moveTo>
                <a:lnTo>
                  <a:pt x="4264108" y="0"/>
                </a:lnTo>
                <a:lnTo>
                  <a:pt x="4264108" y="6082024"/>
                </a:lnTo>
                <a:lnTo>
                  <a:pt x="0" y="6082024"/>
                </a:lnTo>
                <a:lnTo>
                  <a:pt x="0" y="0"/>
                </a:lnTo>
                <a:close/>
              </a:path>
            </a:pathLst>
          </a:custGeom>
          <a:blipFill>
            <a:blip r:embed="rId2"/>
            <a:stretch>
              <a:fillRect l="0" t="0" r="0" b="0"/>
            </a:stretch>
          </a:blipFill>
        </p:spPr>
      </p:sp>
      <p:sp>
        <p:nvSpPr>
          <p:cNvPr name="Freeform 9" id="9"/>
          <p:cNvSpPr/>
          <p:nvPr/>
        </p:nvSpPr>
        <p:spPr>
          <a:xfrm flipH="true" flipV="false" rot="0">
            <a:off x="10673937" y="3727379"/>
            <a:ext cx="6093518" cy="5530921"/>
          </a:xfrm>
          <a:custGeom>
            <a:avLst/>
            <a:gdLst/>
            <a:ahLst/>
            <a:cxnLst/>
            <a:rect r="r" b="b" t="t" l="l"/>
            <a:pathLst>
              <a:path h="5530921" w="6093518">
                <a:moveTo>
                  <a:pt x="6093518" y="0"/>
                </a:moveTo>
                <a:lnTo>
                  <a:pt x="0" y="0"/>
                </a:lnTo>
                <a:lnTo>
                  <a:pt x="0" y="5530921"/>
                </a:lnTo>
                <a:lnTo>
                  <a:pt x="6093518" y="5530921"/>
                </a:lnTo>
                <a:lnTo>
                  <a:pt x="6093518" y="0"/>
                </a:lnTo>
                <a:close/>
              </a:path>
            </a:pathLst>
          </a:custGeom>
          <a:blipFill>
            <a:blip r:embed="rId3"/>
            <a:stretch>
              <a:fillRect l="0" t="0" r="-51911" b="0"/>
            </a:stretch>
          </a:blipFill>
        </p:spPr>
      </p:sp>
      <p:sp>
        <p:nvSpPr>
          <p:cNvPr name="TextBox 10" id="10"/>
          <p:cNvSpPr txBox="true"/>
          <p:nvPr/>
        </p:nvSpPr>
        <p:spPr>
          <a:xfrm rot="0">
            <a:off x="1989341" y="1150811"/>
            <a:ext cx="8349150" cy="1581139"/>
          </a:xfrm>
          <a:prstGeom prst="rect">
            <a:avLst/>
          </a:prstGeom>
        </p:spPr>
        <p:txBody>
          <a:bodyPr anchor="t" rtlCol="false" tIns="0" lIns="0" bIns="0" rIns="0">
            <a:spAutoFit/>
          </a:bodyPr>
          <a:lstStyle/>
          <a:p>
            <a:pPr algn="ctr">
              <a:lnSpc>
                <a:spcPts val="6300"/>
              </a:lnSpc>
              <a:spcBef>
                <a:spcPct val="0"/>
              </a:spcBef>
            </a:pPr>
            <a:r>
              <a:rPr lang="en-US" sz="4500">
                <a:solidFill>
                  <a:srgbClr val="44643F"/>
                </a:solidFill>
                <a:latin typeface="Luckiest Guy"/>
              </a:rPr>
              <a:t>Technologies and Tools Utilized</a:t>
            </a:r>
          </a:p>
        </p:txBody>
      </p:sp>
      <p:sp>
        <p:nvSpPr>
          <p:cNvPr name="TextBox 11" id="11"/>
          <p:cNvSpPr txBox="true"/>
          <p:nvPr/>
        </p:nvSpPr>
        <p:spPr>
          <a:xfrm rot="0">
            <a:off x="1821618" y="3793942"/>
            <a:ext cx="8684596" cy="3347720"/>
          </a:xfrm>
          <a:prstGeom prst="rect">
            <a:avLst/>
          </a:prstGeom>
        </p:spPr>
        <p:txBody>
          <a:bodyPr anchor="t" rtlCol="false" tIns="0" lIns="0" bIns="0" rIns="0">
            <a:spAutoFit/>
          </a:bodyPr>
          <a:lstStyle/>
          <a:p>
            <a:pPr algn="l">
              <a:lnSpc>
                <a:spcPts val="4480"/>
              </a:lnSpc>
            </a:pPr>
            <a:r>
              <a:rPr lang="en-US" sz="3200">
                <a:solidFill>
                  <a:srgbClr val="05522D"/>
                </a:solidFill>
                <a:latin typeface="Montserrat Bold"/>
              </a:rPr>
              <a:t>Languages:</a:t>
            </a:r>
            <a:r>
              <a:rPr lang="en-US" sz="3200">
                <a:solidFill>
                  <a:srgbClr val="05522D"/>
                </a:solidFill>
                <a:latin typeface="Montserrat"/>
              </a:rPr>
              <a:t> Python, Javascript, Java</a:t>
            </a:r>
          </a:p>
          <a:p>
            <a:pPr algn="l">
              <a:lnSpc>
                <a:spcPts val="4480"/>
              </a:lnSpc>
            </a:pPr>
            <a:r>
              <a:rPr lang="en-US" sz="3200">
                <a:solidFill>
                  <a:srgbClr val="05522D"/>
                </a:solidFill>
                <a:latin typeface="Montserrat Bold"/>
              </a:rPr>
              <a:t>Software Platforms: </a:t>
            </a:r>
            <a:r>
              <a:rPr lang="en-US" sz="3200">
                <a:solidFill>
                  <a:srgbClr val="05522D"/>
                </a:solidFill>
                <a:latin typeface="Montserrat"/>
              </a:rPr>
              <a:t>Jupyter Notebooks, Anaconda, Android Studio.</a:t>
            </a:r>
          </a:p>
          <a:p>
            <a:pPr algn="l">
              <a:lnSpc>
                <a:spcPts val="4480"/>
              </a:lnSpc>
            </a:pPr>
            <a:r>
              <a:rPr lang="en-US" sz="3200">
                <a:solidFill>
                  <a:srgbClr val="05522D"/>
                </a:solidFill>
                <a:latin typeface="Montserrat Bold"/>
              </a:rPr>
              <a:t>Web Platforms used:</a:t>
            </a:r>
            <a:r>
              <a:rPr lang="en-US" sz="3200">
                <a:solidFill>
                  <a:srgbClr val="05522D"/>
                </a:solidFill>
                <a:latin typeface="Montserrat"/>
              </a:rPr>
              <a:t> Kaggle, Google Colab</a:t>
            </a:r>
          </a:p>
          <a:p>
            <a:pPr algn="l">
              <a:lnSpc>
                <a:spcPts val="44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5400000">
            <a:off x="12535115" y="5016623"/>
            <a:ext cx="3756339" cy="6499794"/>
          </a:xfrm>
          <a:custGeom>
            <a:avLst/>
            <a:gdLst/>
            <a:ahLst/>
            <a:cxnLst/>
            <a:rect r="r" b="b" t="t" l="l"/>
            <a:pathLst>
              <a:path h="6499794" w="3756339">
                <a:moveTo>
                  <a:pt x="0" y="0"/>
                </a:moveTo>
                <a:lnTo>
                  <a:pt x="3756340" y="0"/>
                </a:lnTo>
                <a:lnTo>
                  <a:pt x="3756340" y="6499794"/>
                </a:lnTo>
                <a:lnTo>
                  <a:pt x="0" y="6499794"/>
                </a:lnTo>
                <a:lnTo>
                  <a:pt x="0" y="0"/>
                </a:lnTo>
                <a:close/>
              </a:path>
            </a:pathLst>
          </a:custGeom>
          <a:blipFill>
            <a:blip r:embed="rId2"/>
            <a:stretch>
              <a:fillRect l="0" t="0" r="0" b="0"/>
            </a:stretch>
          </a:blipFill>
        </p:spPr>
      </p:sp>
      <p:sp>
        <p:nvSpPr>
          <p:cNvPr name="TextBox 6" id="6"/>
          <p:cNvSpPr txBox="true"/>
          <p:nvPr/>
        </p:nvSpPr>
        <p:spPr>
          <a:xfrm rot="0">
            <a:off x="756552" y="2013635"/>
            <a:ext cx="16502748" cy="5467984"/>
          </a:xfrm>
          <a:prstGeom prst="rect">
            <a:avLst/>
          </a:prstGeom>
        </p:spPr>
        <p:txBody>
          <a:bodyPr anchor="t" rtlCol="false" tIns="0" lIns="0" bIns="0" rIns="0">
            <a:spAutoFit/>
          </a:bodyPr>
          <a:lstStyle/>
          <a:p>
            <a:pPr algn="just" marL="561345" indent="-280673" lvl="1">
              <a:lnSpc>
                <a:spcPts val="3640"/>
              </a:lnSpc>
              <a:buFont typeface="Arial"/>
              <a:buChar char="•"/>
            </a:pPr>
            <a:r>
              <a:rPr lang="en-US" sz="2600">
                <a:solidFill>
                  <a:srgbClr val="FFFFCC"/>
                </a:solidFill>
                <a:latin typeface="Montserrat"/>
              </a:rPr>
              <a:t>The project addresses challenges in rice disease detection, particularly the complexity of backgrounds in farm settings. While Convolutional Neural Networks (CNNs) provide excellent results, they tend to underperform when trained on images with complex backgrounds. To overcome this, the project proposes a novel approach, PSO-CNN (Particle Swarm Optimization Convolution Neural Network), which uses Particle Swarm Optimization to find the best hyperparameters for CNNs, enhancing their performance in complex backgrounds.</a:t>
            </a:r>
          </a:p>
          <a:p>
            <a:pPr algn="just">
              <a:lnSpc>
                <a:spcPts val="3640"/>
              </a:lnSpc>
            </a:pPr>
          </a:p>
          <a:p>
            <a:pPr algn="just" marL="561345" indent="-280673" lvl="1">
              <a:lnSpc>
                <a:spcPts val="3640"/>
              </a:lnSpc>
              <a:spcBef>
                <a:spcPct val="0"/>
              </a:spcBef>
              <a:buFont typeface="Arial"/>
              <a:buChar char="•"/>
            </a:pPr>
            <a:r>
              <a:rPr lang="en-US" sz="2600">
                <a:solidFill>
                  <a:srgbClr val="FFFFCC"/>
                </a:solidFill>
                <a:latin typeface="Montserrat"/>
              </a:rPr>
              <a:t>The project aims to develop a mobile-based application using TensorFlow Lite to enable on-device machine learning, allowing farmers to accurately determine crop conditions. By revolutionizing rice disease detection through AI and Computer Vision, the project contributes to sustainable agriculture and ensures food security.</a:t>
            </a:r>
          </a:p>
          <a:p>
            <a:pPr algn="just">
              <a:lnSpc>
                <a:spcPts val="3640"/>
              </a:lnSpc>
              <a:spcBef>
                <a:spcPct val="0"/>
              </a:spcBef>
            </a:pPr>
          </a:p>
        </p:txBody>
      </p:sp>
      <p:sp>
        <p:nvSpPr>
          <p:cNvPr name="TextBox 7" id="7"/>
          <p:cNvSpPr txBox="true"/>
          <p:nvPr/>
        </p:nvSpPr>
        <p:spPr>
          <a:xfrm rot="0">
            <a:off x="3753719" y="691047"/>
            <a:ext cx="10780561" cy="1295390"/>
          </a:xfrm>
          <a:prstGeom prst="rect">
            <a:avLst/>
          </a:prstGeom>
        </p:spPr>
        <p:txBody>
          <a:bodyPr anchor="t" rtlCol="false" tIns="0" lIns="0" bIns="0" rIns="0">
            <a:spAutoFit/>
          </a:bodyPr>
          <a:lstStyle/>
          <a:p>
            <a:pPr algn="ctr">
              <a:lnSpc>
                <a:spcPts val="10500"/>
              </a:lnSpc>
              <a:spcBef>
                <a:spcPct val="0"/>
              </a:spcBef>
            </a:pPr>
            <a:r>
              <a:rPr lang="en-US" sz="7500">
                <a:solidFill>
                  <a:srgbClr val="FFFFFF"/>
                </a:solidFill>
                <a:latin typeface="Luckiest Guy"/>
              </a:rPr>
              <a:t>Project Objective</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8BB8B"/>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graphicFrame>
        <p:nvGraphicFramePr>
          <p:cNvPr name="Table 5" id="5"/>
          <p:cNvGraphicFramePr>
            <a:graphicFrameLocks noGrp="true"/>
          </p:cNvGraphicFramePr>
          <p:nvPr/>
        </p:nvGraphicFramePr>
        <p:xfrm>
          <a:off x="1028700" y="2679499"/>
          <a:ext cx="16230600" cy="6730255"/>
        </p:xfrm>
        <a:graphic>
          <a:graphicData uri="http://schemas.openxmlformats.org/drawingml/2006/table">
            <a:tbl>
              <a:tblPr/>
              <a:tblGrid>
                <a:gridCol w="7900315"/>
                <a:gridCol w="8330285"/>
              </a:tblGrid>
              <a:tr h="5781911">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948344">
                <a:tc>
                  <a:txBody>
                    <a:bodyPr anchor="t" rtlCol="false"/>
                    <a:lstStyle/>
                    <a:p>
                      <a:pPr algn="ctr">
                        <a:lnSpc>
                          <a:spcPts val="3359"/>
                        </a:lnSpc>
                        <a:defRPr/>
                      </a:pPr>
                      <a:r>
                        <a:rPr lang="en-US" sz="2399">
                          <a:solidFill>
                            <a:srgbClr val="FFFFFF"/>
                          </a:solidFill>
                          <a:latin typeface="League Spartan"/>
                        </a:rPr>
                        <a:t>Sample 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League Spartan"/>
                        </a:rPr>
                        <a:t>Sample 2 (Required)</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6" id="6"/>
          <p:cNvSpPr txBox="true"/>
          <p:nvPr/>
        </p:nvSpPr>
        <p:spPr>
          <a:xfrm rot="0">
            <a:off x="1850205" y="323277"/>
            <a:ext cx="14980135" cy="1717668"/>
          </a:xfrm>
          <a:prstGeom prst="rect">
            <a:avLst/>
          </a:prstGeom>
        </p:spPr>
        <p:txBody>
          <a:bodyPr anchor="t" rtlCol="false" tIns="0" lIns="0" bIns="0" rIns="0">
            <a:spAutoFit/>
          </a:bodyPr>
          <a:lstStyle/>
          <a:p>
            <a:pPr algn="ctr">
              <a:lnSpc>
                <a:spcPts val="14000"/>
              </a:lnSpc>
            </a:pPr>
            <a:r>
              <a:rPr lang="en-US" sz="10000">
                <a:solidFill>
                  <a:srgbClr val="FFFFFF"/>
                </a:solidFill>
                <a:latin typeface="Luckiest Guy"/>
              </a:rPr>
              <a:t>DATASET REQUIREMENTS</a:t>
            </a:r>
          </a:p>
        </p:txBody>
      </p:sp>
      <p:sp>
        <p:nvSpPr>
          <p:cNvPr name="Freeform 7" id="7"/>
          <p:cNvSpPr/>
          <p:nvPr/>
        </p:nvSpPr>
        <p:spPr>
          <a:xfrm flipH="false" flipV="false" rot="0">
            <a:off x="-386271" y="-390208"/>
            <a:ext cx="3415789" cy="3854205"/>
          </a:xfrm>
          <a:custGeom>
            <a:avLst/>
            <a:gdLst/>
            <a:ahLst/>
            <a:cxnLst/>
            <a:rect r="r" b="b" t="t" l="l"/>
            <a:pathLst>
              <a:path h="3854205" w="3415789">
                <a:moveTo>
                  <a:pt x="0" y="0"/>
                </a:moveTo>
                <a:lnTo>
                  <a:pt x="3415789" y="0"/>
                </a:lnTo>
                <a:lnTo>
                  <a:pt x="3415789" y="3854205"/>
                </a:lnTo>
                <a:lnTo>
                  <a:pt x="0" y="3854205"/>
                </a:lnTo>
                <a:lnTo>
                  <a:pt x="0" y="0"/>
                </a:lnTo>
                <a:close/>
              </a:path>
            </a:pathLst>
          </a:custGeom>
          <a:blipFill>
            <a:blip r:embed="rId2"/>
            <a:stretch>
              <a:fillRect l="0" t="0" r="0" b="0"/>
            </a:stretch>
          </a:blipFill>
        </p:spPr>
      </p:sp>
      <p:sp>
        <p:nvSpPr>
          <p:cNvPr name="Freeform 8" id="8"/>
          <p:cNvSpPr/>
          <p:nvPr/>
        </p:nvSpPr>
        <p:spPr>
          <a:xfrm flipH="false" flipV="false" rot="0">
            <a:off x="2012845" y="3004346"/>
            <a:ext cx="5289678" cy="5011310"/>
          </a:xfrm>
          <a:custGeom>
            <a:avLst/>
            <a:gdLst/>
            <a:ahLst/>
            <a:cxnLst/>
            <a:rect r="r" b="b" t="t" l="l"/>
            <a:pathLst>
              <a:path h="5011310" w="5289678">
                <a:moveTo>
                  <a:pt x="0" y="0"/>
                </a:moveTo>
                <a:lnTo>
                  <a:pt x="5289678" y="0"/>
                </a:lnTo>
                <a:lnTo>
                  <a:pt x="5289678" y="5011310"/>
                </a:lnTo>
                <a:lnTo>
                  <a:pt x="0" y="5011310"/>
                </a:lnTo>
                <a:lnTo>
                  <a:pt x="0" y="0"/>
                </a:lnTo>
                <a:close/>
              </a:path>
            </a:pathLst>
          </a:custGeom>
          <a:blipFill>
            <a:blip r:embed="rId3"/>
            <a:stretch>
              <a:fillRect l="-3074" t="0" r="-5380" b="-365"/>
            </a:stretch>
          </a:blipFill>
        </p:spPr>
      </p:sp>
      <p:sp>
        <p:nvSpPr>
          <p:cNvPr name="Freeform 9" id="9"/>
          <p:cNvSpPr/>
          <p:nvPr/>
        </p:nvSpPr>
        <p:spPr>
          <a:xfrm flipH="false" flipV="false" rot="0">
            <a:off x="10806003" y="3004346"/>
            <a:ext cx="5011310" cy="5011310"/>
          </a:xfrm>
          <a:custGeom>
            <a:avLst/>
            <a:gdLst/>
            <a:ahLst/>
            <a:cxnLst/>
            <a:rect r="r" b="b" t="t" l="l"/>
            <a:pathLst>
              <a:path h="5011310" w="5011310">
                <a:moveTo>
                  <a:pt x="0" y="0"/>
                </a:moveTo>
                <a:lnTo>
                  <a:pt x="5011310" y="0"/>
                </a:lnTo>
                <a:lnTo>
                  <a:pt x="5011310" y="5011310"/>
                </a:lnTo>
                <a:lnTo>
                  <a:pt x="0" y="5011310"/>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BDF"/>
        </a:solidFill>
      </p:bgPr>
    </p:bg>
    <p:spTree>
      <p:nvGrpSpPr>
        <p:cNvPr id="1" name=""/>
        <p:cNvGrpSpPr/>
        <p:nvPr/>
      </p:nvGrpSpPr>
      <p:grpSpPr>
        <a:xfrm>
          <a:off x="0" y="0"/>
          <a:ext cx="0" cy="0"/>
          <a:chOff x="0" y="0"/>
          <a:chExt cx="0" cy="0"/>
        </a:xfrm>
      </p:grpSpPr>
      <p:grpSp>
        <p:nvGrpSpPr>
          <p:cNvPr name="Group 2" id="2"/>
          <p:cNvGrpSpPr/>
          <p:nvPr/>
        </p:nvGrpSpPr>
        <p:grpSpPr>
          <a:xfrm rot="0">
            <a:off x="339011" y="4291140"/>
            <a:ext cx="2404610" cy="1109517"/>
            <a:chOff x="0" y="0"/>
            <a:chExt cx="692477" cy="319517"/>
          </a:xfrm>
        </p:grpSpPr>
        <p:sp>
          <p:nvSpPr>
            <p:cNvPr name="Freeform 3" id="3"/>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4" id="4"/>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Bacterial Leaf Blight</a:t>
              </a:r>
            </a:p>
          </p:txBody>
        </p:sp>
      </p:grpSp>
      <p:grpSp>
        <p:nvGrpSpPr>
          <p:cNvPr name="Group 5" id="5"/>
          <p:cNvGrpSpPr/>
          <p:nvPr/>
        </p:nvGrpSpPr>
        <p:grpSpPr>
          <a:xfrm rot="0">
            <a:off x="13951162" y="-380315"/>
            <a:ext cx="4859199" cy="11047631"/>
            <a:chOff x="0" y="0"/>
            <a:chExt cx="1799703" cy="4091715"/>
          </a:xfrm>
        </p:grpSpPr>
        <p:sp>
          <p:nvSpPr>
            <p:cNvPr name="Freeform 6" id="6"/>
            <p:cNvSpPr/>
            <p:nvPr/>
          </p:nvSpPr>
          <p:spPr>
            <a:xfrm flipH="false" flipV="false" rot="0">
              <a:off x="0" y="0"/>
              <a:ext cx="1799703" cy="4091715"/>
            </a:xfrm>
            <a:custGeom>
              <a:avLst/>
              <a:gdLst/>
              <a:ahLst/>
              <a:cxnLst/>
              <a:rect r="r" b="b" t="t" l="l"/>
              <a:pathLst>
                <a:path h="4091715" w="1799703">
                  <a:moveTo>
                    <a:pt x="0" y="0"/>
                  </a:moveTo>
                  <a:lnTo>
                    <a:pt x="1799703" y="0"/>
                  </a:lnTo>
                  <a:lnTo>
                    <a:pt x="1799703" y="4091715"/>
                  </a:lnTo>
                  <a:lnTo>
                    <a:pt x="0" y="4091715"/>
                  </a:lnTo>
                  <a:close/>
                </a:path>
              </a:pathLst>
            </a:custGeom>
            <a:solidFill>
              <a:srgbClr val="00BF63"/>
            </a:solidFill>
            <a:ln w="19050" cap="sq">
              <a:solidFill>
                <a:srgbClr val="000000"/>
              </a:solidFill>
              <a:prstDash val="solid"/>
              <a:miter/>
            </a:ln>
          </p:spPr>
        </p:sp>
        <p:sp>
          <p:nvSpPr>
            <p:cNvPr name="TextBox 7" id="7"/>
            <p:cNvSpPr txBox="true"/>
            <p:nvPr/>
          </p:nvSpPr>
          <p:spPr>
            <a:xfrm>
              <a:off x="0" y="9525"/>
              <a:ext cx="1799703" cy="4082190"/>
            </a:xfrm>
            <a:prstGeom prst="rect">
              <a:avLst/>
            </a:prstGeom>
          </p:spPr>
          <p:txBody>
            <a:bodyPr anchor="ctr" rtlCol="false" tIns="50800" lIns="50800" bIns="50800" rIns="50800"/>
            <a:lstStyle/>
            <a:p>
              <a:pPr algn="ctr" marL="0" indent="0" lvl="1">
                <a:lnSpc>
                  <a:spcPts val="2880"/>
                </a:lnSpc>
                <a:spcBef>
                  <a:spcPct val="0"/>
                </a:spcBef>
              </a:pPr>
            </a:p>
          </p:txBody>
        </p:sp>
      </p:grpSp>
      <p:grpSp>
        <p:nvGrpSpPr>
          <p:cNvPr name="Group 8" id="8"/>
          <p:cNvGrpSpPr/>
          <p:nvPr/>
        </p:nvGrpSpPr>
        <p:grpSpPr>
          <a:xfrm rot="0">
            <a:off x="5207356" y="4291140"/>
            <a:ext cx="2404610" cy="1109517"/>
            <a:chOff x="0" y="0"/>
            <a:chExt cx="692477" cy="319517"/>
          </a:xfrm>
        </p:grpSpPr>
        <p:sp>
          <p:nvSpPr>
            <p:cNvPr name="Freeform 9" id="9"/>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10" id="10"/>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Brown Spot</a:t>
              </a:r>
            </a:p>
          </p:txBody>
        </p:sp>
      </p:grpSp>
      <p:grpSp>
        <p:nvGrpSpPr>
          <p:cNvPr name="Group 11" id="11"/>
          <p:cNvGrpSpPr/>
          <p:nvPr/>
        </p:nvGrpSpPr>
        <p:grpSpPr>
          <a:xfrm rot="0">
            <a:off x="10075700" y="4291140"/>
            <a:ext cx="2404610" cy="1109517"/>
            <a:chOff x="0" y="0"/>
            <a:chExt cx="692477" cy="319517"/>
          </a:xfrm>
        </p:grpSpPr>
        <p:sp>
          <p:nvSpPr>
            <p:cNvPr name="Freeform 12" id="12"/>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13" id="13"/>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Healthy Rice leaf</a:t>
              </a:r>
            </a:p>
          </p:txBody>
        </p:sp>
      </p:grpSp>
      <p:grpSp>
        <p:nvGrpSpPr>
          <p:cNvPr name="Group 14" id="14"/>
          <p:cNvGrpSpPr/>
          <p:nvPr/>
        </p:nvGrpSpPr>
        <p:grpSpPr>
          <a:xfrm rot="0">
            <a:off x="339011" y="8856112"/>
            <a:ext cx="2404610" cy="1109517"/>
            <a:chOff x="0" y="0"/>
            <a:chExt cx="692477" cy="319517"/>
          </a:xfrm>
        </p:grpSpPr>
        <p:sp>
          <p:nvSpPr>
            <p:cNvPr name="Freeform 15" id="15"/>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16" id="16"/>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Leaf Blast</a:t>
              </a:r>
            </a:p>
          </p:txBody>
        </p:sp>
      </p:grpSp>
      <p:grpSp>
        <p:nvGrpSpPr>
          <p:cNvPr name="Group 17" id="17"/>
          <p:cNvGrpSpPr/>
          <p:nvPr/>
        </p:nvGrpSpPr>
        <p:grpSpPr>
          <a:xfrm rot="0">
            <a:off x="5309006" y="8856112"/>
            <a:ext cx="2404610" cy="1109517"/>
            <a:chOff x="0" y="0"/>
            <a:chExt cx="692477" cy="319517"/>
          </a:xfrm>
        </p:grpSpPr>
        <p:sp>
          <p:nvSpPr>
            <p:cNvPr name="Freeform 18" id="18"/>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19" id="19"/>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Leaf Scald</a:t>
              </a:r>
            </a:p>
          </p:txBody>
        </p:sp>
      </p:grpSp>
      <p:grpSp>
        <p:nvGrpSpPr>
          <p:cNvPr name="Group 20" id="20"/>
          <p:cNvGrpSpPr/>
          <p:nvPr/>
        </p:nvGrpSpPr>
        <p:grpSpPr>
          <a:xfrm rot="0">
            <a:off x="10075700" y="8856112"/>
            <a:ext cx="2404610" cy="1109517"/>
            <a:chOff x="0" y="0"/>
            <a:chExt cx="692477" cy="319517"/>
          </a:xfrm>
        </p:grpSpPr>
        <p:sp>
          <p:nvSpPr>
            <p:cNvPr name="Freeform 21" id="21"/>
            <p:cNvSpPr/>
            <p:nvPr/>
          </p:nvSpPr>
          <p:spPr>
            <a:xfrm flipH="false" flipV="false" rot="0">
              <a:off x="0" y="0"/>
              <a:ext cx="692477" cy="319517"/>
            </a:xfrm>
            <a:custGeom>
              <a:avLst/>
              <a:gdLst/>
              <a:ahLst/>
              <a:cxnLst/>
              <a:rect r="r" b="b" t="t" l="l"/>
              <a:pathLst>
                <a:path h="319517" w="692477">
                  <a:moveTo>
                    <a:pt x="0" y="0"/>
                  </a:moveTo>
                  <a:lnTo>
                    <a:pt x="692477" y="0"/>
                  </a:lnTo>
                  <a:lnTo>
                    <a:pt x="692477" y="319517"/>
                  </a:lnTo>
                  <a:lnTo>
                    <a:pt x="0" y="319517"/>
                  </a:lnTo>
                  <a:close/>
                </a:path>
              </a:pathLst>
            </a:custGeom>
            <a:solidFill>
              <a:srgbClr val="EDEBDF"/>
            </a:solidFill>
            <a:ln w="19050" cap="sq">
              <a:solidFill>
                <a:srgbClr val="000000"/>
              </a:solidFill>
              <a:prstDash val="solid"/>
              <a:miter/>
            </a:ln>
          </p:spPr>
        </p:sp>
        <p:sp>
          <p:nvSpPr>
            <p:cNvPr name="TextBox 22" id="22"/>
            <p:cNvSpPr txBox="true"/>
            <p:nvPr/>
          </p:nvSpPr>
          <p:spPr>
            <a:xfrm>
              <a:off x="0" y="9525"/>
              <a:ext cx="692477" cy="309992"/>
            </a:xfrm>
            <a:prstGeom prst="rect">
              <a:avLst/>
            </a:prstGeom>
          </p:spPr>
          <p:txBody>
            <a:bodyPr anchor="ctr" rtlCol="false" tIns="0" lIns="0" bIns="0" rIns="0"/>
            <a:lstStyle/>
            <a:p>
              <a:pPr algn="ctr" marL="0" indent="0" lvl="1">
                <a:lnSpc>
                  <a:spcPts val="3480"/>
                </a:lnSpc>
                <a:spcBef>
                  <a:spcPct val="0"/>
                </a:spcBef>
              </a:pPr>
              <a:r>
                <a:rPr lang="en-US" sz="2900">
                  <a:solidFill>
                    <a:srgbClr val="000000"/>
                  </a:solidFill>
                  <a:latin typeface="Nunito"/>
                </a:rPr>
                <a:t>Sheath Blight</a:t>
              </a:r>
            </a:p>
          </p:txBody>
        </p:sp>
      </p:grpSp>
      <p:sp>
        <p:nvSpPr>
          <p:cNvPr name="Freeform 23" id="23"/>
          <p:cNvSpPr/>
          <p:nvPr/>
        </p:nvSpPr>
        <p:spPr>
          <a:xfrm flipH="false" flipV="false" rot="0">
            <a:off x="339011" y="1886530"/>
            <a:ext cx="2404610" cy="2404610"/>
          </a:xfrm>
          <a:custGeom>
            <a:avLst/>
            <a:gdLst/>
            <a:ahLst/>
            <a:cxnLst/>
            <a:rect r="r" b="b" t="t" l="l"/>
            <a:pathLst>
              <a:path h="2404610" w="2404610">
                <a:moveTo>
                  <a:pt x="0" y="0"/>
                </a:moveTo>
                <a:lnTo>
                  <a:pt x="2404610" y="0"/>
                </a:lnTo>
                <a:lnTo>
                  <a:pt x="2404610" y="2404610"/>
                </a:lnTo>
                <a:lnTo>
                  <a:pt x="0" y="2404610"/>
                </a:lnTo>
                <a:lnTo>
                  <a:pt x="0" y="0"/>
                </a:lnTo>
                <a:close/>
              </a:path>
            </a:pathLst>
          </a:custGeom>
          <a:blipFill>
            <a:blip r:embed="rId2"/>
            <a:stretch>
              <a:fillRect l="0" t="0" r="0" b="0"/>
            </a:stretch>
          </a:blipFill>
        </p:spPr>
      </p:sp>
      <p:sp>
        <p:nvSpPr>
          <p:cNvPr name="Freeform 24" id="24"/>
          <p:cNvSpPr/>
          <p:nvPr/>
        </p:nvSpPr>
        <p:spPr>
          <a:xfrm flipH="false" flipV="false" rot="0">
            <a:off x="5207356" y="1886530"/>
            <a:ext cx="2404610" cy="2404610"/>
          </a:xfrm>
          <a:custGeom>
            <a:avLst/>
            <a:gdLst/>
            <a:ahLst/>
            <a:cxnLst/>
            <a:rect r="r" b="b" t="t" l="l"/>
            <a:pathLst>
              <a:path h="2404610" w="2404610">
                <a:moveTo>
                  <a:pt x="0" y="0"/>
                </a:moveTo>
                <a:lnTo>
                  <a:pt x="2404609" y="0"/>
                </a:lnTo>
                <a:lnTo>
                  <a:pt x="2404609" y="2404610"/>
                </a:lnTo>
                <a:lnTo>
                  <a:pt x="0" y="2404610"/>
                </a:lnTo>
                <a:lnTo>
                  <a:pt x="0" y="0"/>
                </a:lnTo>
                <a:close/>
              </a:path>
            </a:pathLst>
          </a:custGeom>
          <a:blipFill>
            <a:blip r:embed="rId3"/>
            <a:stretch>
              <a:fillRect l="0" t="0" r="0" b="0"/>
            </a:stretch>
          </a:blipFill>
        </p:spPr>
      </p:sp>
      <p:sp>
        <p:nvSpPr>
          <p:cNvPr name="Freeform 25" id="25"/>
          <p:cNvSpPr/>
          <p:nvPr/>
        </p:nvSpPr>
        <p:spPr>
          <a:xfrm flipH="false" flipV="false" rot="0">
            <a:off x="10078940" y="1886530"/>
            <a:ext cx="2401370" cy="2404610"/>
          </a:xfrm>
          <a:custGeom>
            <a:avLst/>
            <a:gdLst/>
            <a:ahLst/>
            <a:cxnLst/>
            <a:rect r="r" b="b" t="t" l="l"/>
            <a:pathLst>
              <a:path h="2404610" w="2401370">
                <a:moveTo>
                  <a:pt x="0" y="0"/>
                </a:moveTo>
                <a:lnTo>
                  <a:pt x="2401370" y="0"/>
                </a:lnTo>
                <a:lnTo>
                  <a:pt x="2401370" y="2404610"/>
                </a:lnTo>
                <a:lnTo>
                  <a:pt x="0" y="2404610"/>
                </a:lnTo>
                <a:lnTo>
                  <a:pt x="0" y="0"/>
                </a:lnTo>
                <a:close/>
              </a:path>
            </a:pathLst>
          </a:custGeom>
          <a:blipFill>
            <a:blip r:embed="rId4"/>
            <a:stretch>
              <a:fillRect l="0" t="-5882" r="-6025" b="0"/>
            </a:stretch>
          </a:blipFill>
        </p:spPr>
      </p:sp>
      <p:sp>
        <p:nvSpPr>
          <p:cNvPr name="Freeform 26" id="26"/>
          <p:cNvSpPr/>
          <p:nvPr/>
        </p:nvSpPr>
        <p:spPr>
          <a:xfrm flipH="false" flipV="false" rot="0">
            <a:off x="339011" y="6451502"/>
            <a:ext cx="2404610" cy="2404610"/>
          </a:xfrm>
          <a:custGeom>
            <a:avLst/>
            <a:gdLst/>
            <a:ahLst/>
            <a:cxnLst/>
            <a:rect r="r" b="b" t="t" l="l"/>
            <a:pathLst>
              <a:path h="2404610" w="2404610">
                <a:moveTo>
                  <a:pt x="0" y="0"/>
                </a:moveTo>
                <a:lnTo>
                  <a:pt x="2404610" y="0"/>
                </a:lnTo>
                <a:lnTo>
                  <a:pt x="2404610" y="2404610"/>
                </a:lnTo>
                <a:lnTo>
                  <a:pt x="0" y="2404610"/>
                </a:lnTo>
                <a:lnTo>
                  <a:pt x="0" y="0"/>
                </a:lnTo>
                <a:close/>
              </a:path>
            </a:pathLst>
          </a:custGeom>
          <a:blipFill>
            <a:blip r:embed="rId5"/>
            <a:stretch>
              <a:fillRect l="0" t="0" r="0" b="0"/>
            </a:stretch>
          </a:blipFill>
        </p:spPr>
      </p:sp>
      <p:sp>
        <p:nvSpPr>
          <p:cNvPr name="Freeform 27" id="27"/>
          <p:cNvSpPr/>
          <p:nvPr/>
        </p:nvSpPr>
        <p:spPr>
          <a:xfrm flipH="false" flipV="false" rot="0">
            <a:off x="5309006" y="6451502"/>
            <a:ext cx="2404610" cy="2404610"/>
          </a:xfrm>
          <a:custGeom>
            <a:avLst/>
            <a:gdLst/>
            <a:ahLst/>
            <a:cxnLst/>
            <a:rect r="r" b="b" t="t" l="l"/>
            <a:pathLst>
              <a:path h="2404610" w="2404610">
                <a:moveTo>
                  <a:pt x="0" y="0"/>
                </a:moveTo>
                <a:lnTo>
                  <a:pt x="2404610" y="0"/>
                </a:lnTo>
                <a:lnTo>
                  <a:pt x="2404610" y="2404610"/>
                </a:lnTo>
                <a:lnTo>
                  <a:pt x="0" y="2404610"/>
                </a:lnTo>
                <a:lnTo>
                  <a:pt x="0" y="0"/>
                </a:lnTo>
                <a:close/>
              </a:path>
            </a:pathLst>
          </a:custGeom>
          <a:blipFill>
            <a:blip r:embed="rId6"/>
            <a:stretch>
              <a:fillRect l="0" t="-29132" r="-29132" b="0"/>
            </a:stretch>
          </a:blipFill>
        </p:spPr>
      </p:sp>
      <p:sp>
        <p:nvSpPr>
          <p:cNvPr name="Freeform 28" id="28"/>
          <p:cNvSpPr/>
          <p:nvPr/>
        </p:nvSpPr>
        <p:spPr>
          <a:xfrm flipH="false" flipV="false" rot="0">
            <a:off x="10075700" y="6451502"/>
            <a:ext cx="2404610" cy="2404610"/>
          </a:xfrm>
          <a:custGeom>
            <a:avLst/>
            <a:gdLst/>
            <a:ahLst/>
            <a:cxnLst/>
            <a:rect r="r" b="b" t="t" l="l"/>
            <a:pathLst>
              <a:path h="2404610" w="2404610">
                <a:moveTo>
                  <a:pt x="0" y="0"/>
                </a:moveTo>
                <a:lnTo>
                  <a:pt x="2404610" y="0"/>
                </a:lnTo>
                <a:lnTo>
                  <a:pt x="2404610" y="2404610"/>
                </a:lnTo>
                <a:lnTo>
                  <a:pt x="0" y="2404610"/>
                </a:lnTo>
                <a:lnTo>
                  <a:pt x="0" y="0"/>
                </a:lnTo>
                <a:close/>
              </a:path>
            </a:pathLst>
          </a:custGeom>
          <a:blipFill>
            <a:blip r:embed="rId7"/>
            <a:stretch>
              <a:fillRect l="0" t="-26173" r="-26173" b="0"/>
            </a:stretch>
          </a:blipFill>
        </p:spPr>
      </p:sp>
      <p:sp>
        <p:nvSpPr>
          <p:cNvPr name="Freeform 29" id="29"/>
          <p:cNvSpPr/>
          <p:nvPr/>
        </p:nvSpPr>
        <p:spPr>
          <a:xfrm flipH="false" flipV="false" rot="0">
            <a:off x="13951162" y="3861613"/>
            <a:ext cx="4336838" cy="6425387"/>
          </a:xfrm>
          <a:custGeom>
            <a:avLst/>
            <a:gdLst/>
            <a:ahLst/>
            <a:cxnLst/>
            <a:rect r="r" b="b" t="t" l="l"/>
            <a:pathLst>
              <a:path h="6425387" w="4336838">
                <a:moveTo>
                  <a:pt x="0" y="0"/>
                </a:moveTo>
                <a:lnTo>
                  <a:pt x="4336838" y="0"/>
                </a:lnTo>
                <a:lnTo>
                  <a:pt x="4336838" y="6425387"/>
                </a:lnTo>
                <a:lnTo>
                  <a:pt x="0" y="6425387"/>
                </a:lnTo>
                <a:lnTo>
                  <a:pt x="0" y="0"/>
                </a:lnTo>
                <a:close/>
              </a:path>
            </a:pathLst>
          </a:custGeom>
          <a:blipFill>
            <a:blip r:embed="rId8"/>
            <a:stretch>
              <a:fillRect l="-2812" t="0" r="-9232" b="0"/>
            </a:stretch>
          </a:blipFill>
        </p:spPr>
      </p:sp>
      <p:sp>
        <p:nvSpPr>
          <p:cNvPr name="TextBox 30" id="30"/>
          <p:cNvSpPr txBox="true"/>
          <p:nvPr/>
        </p:nvSpPr>
        <p:spPr>
          <a:xfrm rot="0">
            <a:off x="1375843" y="315869"/>
            <a:ext cx="11104467" cy="1076711"/>
          </a:xfrm>
          <a:prstGeom prst="rect">
            <a:avLst/>
          </a:prstGeom>
        </p:spPr>
        <p:txBody>
          <a:bodyPr anchor="t" rtlCol="false" tIns="0" lIns="0" bIns="0" rIns="0">
            <a:spAutoFit/>
          </a:bodyPr>
          <a:lstStyle/>
          <a:p>
            <a:pPr algn="ctr" marL="0" indent="0" lvl="0">
              <a:lnSpc>
                <a:spcPts val="6912"/>
              </a:lnSpc>
              <a:spcBef>
                <a:spcPct val="0"/>
              </a:spcBef>
            </a:pPr>
            <a:r>
              <a:rPr lang="en-US" sz="7200">
                <a:solidFill>
                  <a:srgbClr val="000000"/>
                </a:solidFill>
                <a:latin typeface="Funtastic"/>
              </a:rPr>
              <a:t>DATABASE CLASSES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09B68"/>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05522D"/>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sp>
        <p:nvSpPr>
          <p:cNvPr name="Freeform 5" id="5"/>
          <p:cNvSpPr/>
          <p:nvPr/>
        </p:nvSpPr>
        <p:spPr>
          <a:xfrm flipH="false" flipV="false" rot="0">
            <a:off x="2789575" y="1522407"/>
            <a:ext cx="12708851" cy="7622737"/>
          </a:xfrm>
          <a:custGeom>
            <a:avLst/>
            <a:gdLst/>
            <a:ahLst/>
            <a:cxnLst/>
            <a:rect r="r" b="b" t="t" l="l"/>
            <a:pathLst>
              <a:path h="7622737" w="12708851">
                <a:moveTo>
                  <a:pt x="0" y="0"/>
                </a:moveTo>
                <a:lnTo>
                  <a:pt x="12708850" y="0"/>
                </a:lnTo>
                <a:lnTo>
                  <a:pt x="12708850" y="7622738"/>
                </a:lnTo>
                <a:lnTo>
                  <a:pt x="0" y="7622738"/>
                </a:lnTo>
                <a:lnTo>
                  <a:pt x="0" y="0"/>
                </a:lnTo>
                <a:close/>
              </a:path>
            </a:pathLst>
          </a:custGeom>
          <a:blipFill>
            <a:blip r:embed="rId2"/>
            <a:stretch>
              <a:fillRect l="-3158" t="-5850" r="-2982" b="-4730"/>
            </a:stretch>
          </a:blipFill>
          <a:ln cap="sq">
            <a:noFill/>
            <a:prstDash val="solid"/>
            <a:miter/>
          </a:ln>
        </p:spPr>
      </p:sp>
      <p:sp>
        <p:nvSpPr>
          <p:cNvPr name="TextBox 6" id="6"/>
          <p:cNvSpPr txBox="true"/>
          <p:nvPr/>
        </p:nvSpPr>
        <p:spPr>
          <a:xfrm rot="0">
            <a:off x="2736470" y="401643"/>
            <a:ext cx="12815059" cy="1120765"/>
          </a:xfrm>
          <a:prstGeom prst="rect">
            <a:avLst/>
          </a:prstGeom>
        </p:spPr>
        <p:txBody>
          <a:bodyPr anchor="t" rtlCol="false" tIns="0" lIns="0" bIns="0" rIns="0">
            <a:spAutoFit/>
          </a:bodyPr>
          <a:lstStyle/>
          <a:p>
            <a:pPr algn="ctr">
              <a:lnSpc>
                <a:spcPts val="9100"/>
              </a:lnSpc>
              <a:spcBef>
                <a:spcPct val="0"/>
              </a:spcBef>
            </a:pPr>
            <a:r>
              <a:rPr lang="en-US" sz="6500">
                <a:solidFill>
                  <a:srgbClr val="AACD94"/>
                </a:solidFill>
                <a:latin typeface="Luckiest Guy"/>
              </a:rPr>
              <a:t>system architecture</a:t>
            </a:r>
          </a:p>
        </p:txBody>
      </p:sp>
    </p:spTree>
  </p:cSld>
  <p:clrMapOvr>
    <a:masterClrMapping/>
  </p:clrMapOvr>
  <p:transition spd="fast">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5C58D"/>
        </a:solidFill>
      </p:bgPr>
    </p:bg>
    <p:spTree>
      <p:nvGrpSpPr>
        <p:cNvPr id="1" name=""/>
        <p:cNvGrpSpPr/>
        <p:nvPr/>
      </p:nvGrpSpPr>
      <p:grpSpPr>
        <a:xfrm>
          <a:off x="0" y="0"/>
          <a:ext cx="0" cy="0"/>
          <a:chOff x="0" y="0"/>
          <a:chExt cx="0" cy="0"/>
        </a:xfrm>
      </p:grpSpPr>
      <p:grpSp>
        <p:nvGrpSpPr>
          <p:cNvPr name="Group 2" id="2"/>
          <p:cNvGrpSpPr/>
          <p:nvPr/>
        </p:nvGrpSpPr>
        <p:grpSpPr>
          <a:xfrm rot="0">
            <a:off x="624818" y="523302"/>
            <a:ext cx="17038364" cy="9240395"/>
            <a:chOff x="0" y="0"/>
            <a:chExt cx="1272585348" cy="690159657"/>
          </a:xfrm>
        </p:grpSpPr>
        <p:sp>
          <p:nvSpPr>
            <p:cNvPr name="Freeform 3" id="3"/>
            <p:cNvSpPr/>
            <p:nvPr/>
          </p:nvSpPr>
          <p:spPr>
            <a:xfrm flipH="false" flipV="false" rot="0">
              <a:off x="72390" y="72390"/>
              <a:ext cx="1272440523" cy="690014902"/>
            </a:xfrm>
            <a:custGeom>
              <a:avLst/>
              <a:gdLst/>
              <a:ahLst/>
              <a:cxnLst/>
              <a:rect r="r" b="b" t="t" l="l"/>
              <a:pathLst>
                <a:path h="690014902" w="1272440523">
                  <a:moveTo>
                    <a:pt x="0" y="0"/>
                  </a:moveTo>
                  <a:lnTo>
                    <a:pt x="1272440523" y="0"/>
                  </a:lnTo>
                  <a:lnTo>
                    <a:pt x="1272440523" y="690014902"/>
                  </a:lnTo>
                  <a:lnTo>
                    <a:pt x="0" y="690014902"/>
                  </a:lnTo>
                  <a:lnTo>
                    <a:pt x="0" y="0"/>
                  </a:lnTo>
                  <a:close/>
                </a:path>
              </a:pathLst>
            </a:custGeom>
            <a:solidFill>
              <a:srgbClr val="44643F"/>
            </a:solidFill>
          </p:spPr>
        </p:sp>
        <p:sp>
          <p:nvSpPr>
            <p:cNvPr name="Freeform 4" id="4"/>
            <p:cNvSpPr/>
            <p:nvPr/>
          </p:nvSpPr>
          <p:spPr>
            <a:xfrm flipH="false" flipV="false" rot="0">
              <a:off x="0" y="0"/>
              <a:ext cx="1272585343" cy="690159672"/>
            </a:xfrm>
            <a:custGeom>
              <a:avLst/>
              <a:gdLst/>
              <a:ahLst/>
              <a:cxnLst/>
              <a:rect r="r" b="b" t="t" l="l"/>
              <a:pathLst>
                <a:path h="690159672" w="1272585343">
                  <a:moveTo>
                    <a:pt x="1272440583" y="690014862"/>
                  </a:moveTo>
                  <a:lnTo>
                    <a:pt x="1272585343" y="690014862"/>
                  </a:lnTo>
                  <a:lnTo>
                    <a:pt x="1272585343" y="690159672"/>
                  </a:lnTo>
                  <a:lnTo>
                    <a:pt x="1272440583" y="690159672"/>
                  </a:lnTo>
                  <a:lnTo>
                    <a:pt x="1272440583" y="690014862"/>
                  </a:lnTo>
                  <a:close/>
                  <a:moveTo>
                    <a:pt x="0" y="144780"/>
                  </a:moveTo>
                  <a:lnTo>
                    <a:pt x="144780" y="144780"/>
                  </a:lnTo>
                  <a:lnTo>
                    <a:pt x="144780" y="690014862"/>
                  </a:lnTo>
                  <a:lnTo>
                    <a:pt x="0" y="690014862"/>
                  </a:lnTo>
                  <a:lnTo>
                    <a:pt x="0" y="144780"/>
                  </a:lnTo>
                  <a:close/>
                  <a:moveTo>
                    <a:pt x="0" y="690014862"/>
                  </a:moveTo>
                  <a:lnTo>
                    <a:pt x="144780" y="690014862"/>
                  </a:lnTo>
                  <a:lnTo>
                    <a:pt x="144780" y="690159672"/>
                  </a:lnTo>
                  <a:lnTo>
                    <a:pt x="0" y="690159672"/>
                  </a:lnTo>
                  <a:lnTo>
                    <a:pt x="0" y="690014862"/>
                  </a:lnTo>
                  <a:close/>
                  <a:moveTo>
                    <a:pt x="1272440583" y="144780"/>
                  </a:moveTo>
                  <a:lnTo>
                    <a:pt x="1272585343" y="144780"/>
                  </a:lnTo>
                  <a:lnTo>
                    <a:pt x="1272585343" y="690014862"/>
                  </a:lnTo>
                  <a:lnTo>
                    <a:pt x="1272440583" y="690014862"/>
                  </a:lnTo>
                  <a:lnTo>
                    <a:pt x="1272440583" y="144780"/>
                  </a:lnTo>
                  <a:close/>
                  <a:moveTo>
                    <a:pt x="144780" y="690014862"/>
                  </a:moveTo>
                  <a:lnTo>
                    <a:pt x="1272440583" y="690014862"/>
                  </a:lnTo>
                  <a:lnTo>
                    <a:pt x="1272440583" y="690159672"/>
                  </a:lnTo>
                  <a:lnTo>
                    <a:pt x="144780" y="690159672"/>
                  </a:lnTo>
                  <a:lnTo>
                    <a:pt x="144780" y="690014862"/>
                  </a:lnTo>
                  <a:close/>
                  <a:moveTo>
                    <a:pt x="1272440583" y="0"/>
                  </a:moveTo>
                  <a:lnTo>
                    <a:pt x="1272585343" y="0"/>
                  </a:lnTo>
                  <a:lnTo>
                    <a:pt x="1272585343" y="144780"/>
                  </a:lnTo>
                  <a:lnTo>
                    <a:pt x="1272440583" y="144780"/>
                  </a:lnTo>
                  <a:lnTo>
                    <a:pt x="1272440583" y="0"/>
                  </a:lnTo>
                  <a:close/>
                  <a:moveTo>
                    <a:pt x="0" y="0"/>
                  </a:moveTo>
                  <a:lnTo>
                    <a:pt x="144780" y="0"/>
                  </a:lnTo>
                  <a:lnTo>
                    <a:pt x="144780" y="144780"/>
                  </a:lnTo>
                  <a:lnTo>
                    <a:pt x="0" y="144780"/>
                  </a:lnTo>
                  <a:lnTo>
                    <a:pt x="0" y="0"/>
                  </a:lnTo>
                  <a:close/>
                  <a:moveTo>
                    <a:pt x="144780" y="0"/>
                  </a:moveTo>
                  <a:lnTo>
                    <a:pt x="1272440583" y="0"/>
                  </a:lnTo>
                  <a:lnTo>
                    <a:pt x="1272440583" y="144780"/>
                  </a:lnTo>
                  <a:lnTo>
                    <a:pt x="144780" y="144780"/>
                  </a:lnTo>
                  <a:lnTo>
                    <a:pt x="144780" y="0"/>
                  </a:lnTo>
                  <a:close/>
                </a:path>
              </a:pathLst>
            </a:custGeom>
            <a:solidFill>
              <a:srgbClr val="05522D"/>
            </a:solidFill>
          </p:spPr>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41350" y="1401643"/>
            <a:ext cx="16230600" cy="8115300"/>
          </a:xfrm>
          <a:prstGeom prst="rect">
            <a:avLst/>
          </a:prstGeom>
        </p:spPr>
      </p:pic>
      <p:sp>
        <p:nvSpPr>
          <p:cNvPr name="TextBox 6" id="6"/>
          <p:cNvSpPr txBox="true"/>
          <p:nvPr/>
        </p:nvSpPr>
        <p:spPr>
          <a:xfrm rot="0">
            <a:off x="624818" y="380427"/>
            <a:ext cx="17038364" cy="1203315"/>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Luckiest Guy"/>
              </a:rPr>
              <a:t>Particle Swarm Optimization</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DAGEwvYRrKk</dc:identifier>
  <dcterms:modified xsi:type="dcterms:W3CDTF">2011-08-01T06:04:30Z</dcterms:modified>
  <cp:revision>1</cp:revision>
  <dc:title>Sentinel Harvest Watcher</dc:title>
</cp:coreProperties>
</file>